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6f8bdc5c914074" /><Relationship Type="http://schemas.openxmlformats.org/officeDocument/2006/relationships/extended-properties" Target="/docProps/app.xml" Id="R9aa39207347943d6" /><Relationship Type="http://schemas.openxmlformats.org/officeDocument/2006/relationships/officeDocument" Target="/ppt/presentation.xml" Id="R00177845e438434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1a5e55deb94f47"/>
  </p:sldMasterIdLst>
  <p:notesMasterIdLst>
    <p:notesMasterId xmlns:r="http://schemas.openxmlformats.org/officeDocument/2006/relationships" r:id="Rec8a78349ab148a9"/>
  </p:notesMasterIdLst>
  <p:sldIdLst>
    <p:sldId xmlns:r="http://schemas.openxmlformats.org/officeDocument/2006/relationships" id="256" r:id="R76dba09c1eef49b3"/>
    <p:sldId xmlns:r="http://schemas.openxmlformats.org/officeDocument/2006/relationships" id="257" r:id="Re505f63bab774a4a"/>
    <p:sldId xmlns:r="http://schemas.openxmlformats.org/officeDocument/2006/relationships" id="258" r:id="R9142e3dc8cdc4f64"/>
    <p:sldId xmlns:r="http://schemas.openxmlformats.org/officeDocument/2006/relationships" id="259" r:id="Ra2f067cff2124c4c"/>
    <p:sldId xmlns:r="http://schemas.openxmlformats.org/officeDocument/2006/relationships" id="260" r:id="R63faf5d1bdfa46a5"/>
    <p:sldId xmlns:r="http://schemas.openxmlformats.org/officeDocument/2006/relationships" id="261" r:id="R6a816827029b4f63"/>
    <p:sldId xmlns:r="http://schemas.openxmlformats.org/officeDocument/2006/relationships" id="262" r:id="R6dd6c13a3d634eaf"/>
    <p:sldId xmlns:r="http://schemas.openxmlformats.org/officeDocument/2006/relationships" id="263" r:id="R02c6a949e31346ea"/>
    <p:sldId xmlns:r="http://schemas.openxmlformats.org/officeDocument/2006/relationships" id="264" r:id="Rf80870361d3c4945"/>
    <p:sldId xmlns:r="http://schemas.openxmlformats.org/officeDocument/2006/relationships" id="265" r:id="R1f088e8f716d4a83"/>
    <p:sldId xmlns:r="http://schemas.openxmlformats.org/officeDocument/2006/relationships" id="266" r:id="R959b4143d2da4129"/>
    <p:sldId xmlns:r="http://schemas.openxmlformats.org/officeDocument/2006/relationships" id="267" r:id="R746de5e3d42943f9"/>
    <p:sldId xmlns:r="http://schemas.openxmlformats.org/officeDocument/2006/relationships" id="268" r:id="R9fc94600155d4546"/>
    <p:sldId xmlns:r="http://schemas.openxmlformats.org/officeDocument/2006/relationships" id="269" r:id="R1907ae0ab6514363"/>
    <p:sldId xmlns:r="http://schemas.openxmlformats.org/officeDocument/2006/relationships" id="270" r:id="R77d81ea79aae4b9e"/>
    <p:sldId xmlns:r="http://schemas.openxmlformats.org/officeDocument/2006/relationships" id="271" r:id="R4bf43eef644247b8"/>
    <p:sldId xmlns:r="http://schemas.openxmlformats.org/officeDocument/2006/relationships" id="272" r:id="R7a1baf7c661b4b2e"/>
    <p:sldId xmlns:r="http://schemas.openxmlformats.org/officeDocument/2006/relationships" id="273" r:id="R93e90049def64629"/>
    <p:sldId xmlns:r="http://schemas.openxmlformats.org/officeDocument/2006/relationships" id="274" r:id="Re5ae117c10dd4c4c"/>
    <p:sldId xmlns:r="http://schemas.openxmlformats.org/officeDocument/2006/relationships" id="275" r:id="R767ee65307254693"/>
    <p:sldId xmlns:r="http://schemas.openxmlformats.org/officeDocument/2006/relationships" id="276" r:id="R7af9a7d3767642c3"/>
    <p:sldId xmlns:r="http://schemas.openxmlformats.org/officeDocument/2006/relationships" id="277" r:id="R25b19cff60544be3"/>
    <p:sldId xmlns:r="http://schemas.openxmlformats.org/officeDocument/2006/relationships" id="278" r:id="R8aaccce69bfc40e7"/>
    <p:sldId xmlns:r="http://schemas.openxmlformats.org/officeDocument/2006/relationships" id="279" r:id="R2614baeb440047eb"/>
    <p:sldId xmlns:r="http://schemas.openxmlformats.org/officeDocument/2006/relationships" id="280" r:id="Rf4f88387471d4b27"/>
    <p:sldId xmlns:r="http://schemas.openxmlformats.org/officeDocument/2006/relationships" id="281" r:id="R0fad5ae63c1845c4"/>
    <p:sldId xmlns:r="http://schemas.openxmlformats.org/officeDocument/2006/relationships" id="282" r:id="Ref0475e4a8304c22"/>
    <p:sldId xmlns:r="http://schemas.openxmlformats.org/officeDocument/2006/relationships" id="283" r:id="Rdbae346a563945a4"/>
    <p:sldId xmlns:r="http://schemas.openxmlformats.org/officeDocument/2006/relationships" id="284" r:id="R30533c5d61e74885"/>
    <p:sldId xmlns:r="http://schemas.openxmlformats.org/officeDocument/2006/relationships" id="285" r:id="R5935e3c6e48d4c5a"/>
    <p:sldId xmlns:r="http://schemas.openxmlformats.org/officeDocument/2006/relationships" id="286" r:id="R7926076ee49c4f0f"/>
    <p:sldId xmlns:r="http://schemas.openxmlformats.org/officeDocument/2006/relationships" id="287" r:id="Rfb3669304c124d53"/>
    <p:sldId xmlns:r="http://schemas.openxmlformats.org/officeDocument/2006/relationships" id="288" r:id="R569a3084f1954cb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1a29cf03904144" /><Relationship Type="http://schemas.openxmlformats.org/officeDocument/2006/relationships/slideMaster" Target="/ppt/slideMasters/slideMaster1.xml" Id="R251a5e55deb94f47" /><Relationship Type="http://schemas.openxmlformats.org/officeDocument/2006/relationships/notesMaster" Target="/ppt/notesMasters/notesMaster1.xml" Id="Rec8a78349ab148a9" /><Relationship Type="http://schemas.openxmlformats.org/officeDocument/2006/relationships/presProps" Target="/ppt/presProps.xml" Id="R22e8a31d4984445f" /><Relationship Type="http://schemas.openxmlformats.org/officeDocument/2006/relationships/tableStyles" Target="/ppt/tableStyles.xml" Id="R1626ef1f6df14f59" /><Relationship Type="http://schemas.openxmlformats.org/officeDocument/2006/relationships/slide" Target="/ppt/slides/slide1.xml" Id="R76dba09c1eef49b3" /><Relationship Type="http://schemas.openxmlformats.org/officeDocument/2006/relationships/slide" Target="/ppt/slides/slide2.xml" Id="Re505f63bab774a4a" /><Relationship Type="http://schemas.openxmlformats.org/officeDocument/2006/relationships/slide" Target="/ppt/slides/slide3.xml" Id="R9142e3dc8cdc4f64" /><Relationship Type="http://schemas.openxmlformats.org/officeDocument/2006/relationships/slide" Target="/ppt/slides/slide4.xml" Id="Ra2f067cff2124c4c" /><Relationship Type="http://schemas.openxmlformats.org/officeDocument/2006/relationships/slide" Target="/ppt/slides/slide5.xml" Id="R63faf5d1bdfa46a5" /><Relationship Type="http://schemas.openxmlformats.org/officeDocument/2006/relationships/slide" Target="/ppt/slides/slide6.xml" Id="R6a816827029b4f63" /><Relationship Type="http://schemas.openxmlformats.org/officeDocument/2006/relationships/slide" Target="/ppt/slides/slide7.xml" Id="R6dd6c13a3d634eaf" /><Relationship Type="http://schemas.openxmlformats.org/officeDocument/2006/relationships/slide" Target="/ppt/slides/slide8.xml" Id="R02c6a949e31346ea" /><Relationship Type="http://schemas.openxmlformats.org/officeDocument/2006/relationships/slide" Target="/ppt/slides/slide9.xml" Id="Rf80870361d3c4945" /><Relationship Type="http://schemas.openxmlformats.org/officeDocument/2006/relationships/slide" Target="/ppt/slides/slide10.xml" Id="R1f088e8f716d4a83" /><Relationship Type="http://schemas.openxmlformats.org/officeDocument/2006/relationships/slide" Target="/ppt/slides/slide11.xml" Id="R959b4143d2da4129" /><Relationship Type="http://schemas.openxmlformats.org/officeDocument/2006/relationships/slide" Target="/ppt/slides/slide12.xml" Id="R746de5e3d42943f9" /><Relationship Type="http://schemas.openxmlformats.org/officeDocument/2006/relationships/slide" Target="/ppt/slides/slide13.xml" Id="R9fc94600155d4546" /><Relationship Type="http://schemas.openxmlformats.org/officeDocument/2006/relationships/slide" Target="/ppt/slides/slide14.xml" Id="R1907ae0ab6514363" /><Relationship Type="http://schemas.openxmlformats.org/officeDocument/2006/relationships/slide" Target="/ppt/slides/slide15.xml" Id="R77d81ea79aae4b9e" /><Relationship Type="http://schemas.openxmlformats.org/officeDocument/2006/relationships/slide" Target="/ppt/slides/slide16.xml" Id="R4bf43eef644247b8" /><Relationship Type="http://schemas.openxmlformats.org/officeDocument/2006/relationships/slide" Target="/ppt/slides/slide17.xml" Id="R7a1baf7c661b4b2e" /><Relationship Type="http://schemas.openxmlformats.org/officeDocument/2006/relationships/slide" Target="/ppt/slides/slide18.xml" Id="R93e90049def64629" /><Relationship Type="http://schemas.openxmlformats.org/officeDocument/2006/relationships/slide" Target="/ppt/slides/slide19.xml" Id="Re5ae117c10dd4c4c" /><Relationship Type="http://schemas.openxmlformats.org/officeDocument/2006/relationships/slide" Target="/ppt/slides/slide20.xml" Id="R767ee65307254693" /><Relationship Type="http://schemas.openxmlformats.org/officeDocument/2006/relationships/slide" Target="/ppt/slides/slide21.xml" Id="R7af9a7d3767642c3" /><Relationship Type="http://schemas.openxmlformats.org/officeDocument/2006/relationships/slide" Target="/ppt/slides/slide22.xml" Id="R25b19cff60544be3" /><Relationship Type="http://schemas.openxmlformats.org/officeDocument/2006/relationships/slide" Target="/ppt/slides/slide23.xml" Id="R8aaccce69bfc40e7" /><Relationship Type="http://schemas.openxmlformats.org/officeDocument/2006/relationships/slide" Target="/ppt/slides/slide24.xml" Id="R2614baeb440047eb" /><Relationship Type="http://schemas.openxmlformats.org/officeDocument/2006/relationships/slide" Target="/ppt/slides/slide25.xml" Id="Rf4f88387471d4b27" /><Relationship Type="http://schemas.openxmlformats.org/officeDocument/2006/relationships/slide" Target="/ppt/slides/slide26.xml" Id="R0fad5ae63c1845c4" /><Relationship Type="http://schemas.openxmlformats.org/officeDocument/2006/relationships/slide" Target="/ppt/slides/slide27.xml" Id="Ref0475e4a8304c22" /><Relationship Type="http://schemas.openxmlformats.org/officeDocument/2006/relationships/slide" Target="/ppt/slides/slide28.xml" Id="Rdbae346a563945a4" /><Relationship Type="http://schemas.openxmlformats.org/officeDocument/2006/relationships/slide" Target="/ppt/slides/slide29.xml" Id="R30533c5d61e74885" /><Relationship Type="http://schemas.openxmlformats.org/officeDocument/2006/relationships/slide" Target="/ppt/slides/slide30.xml" Id="R5935e3c6e48d4c5a" /><Relationship Type="http://schemas.openxmlformats.org/officeDocument/2006/relationships/slide" Target="/ppt/slides/slide31.xml" Id="R7926076ee49c4f0f" /><Relationship Type="http://schemas.openxmlformats.org/officeDocument/2006/relationships/slide" Target="/ppt/slides/slide32.xml" Id="Rfb3669304c124d53" /><Relationship Type="http://schemas.openxmlformats.org/officeDocument/2006/relationships/slide" Target="/ppt/slides/slide33.xml" Id="R569a3084f1954c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7065c4824d48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ae21e942b54159" /><Relationship Type="http://schemas.openxmlformats.org/officeDocument/2006/relationships/notesMaster" Target="/ppt/notesMasters/notesMaster1.xml" Id="R9dccedeafce948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badb9fbff04c1a" /><Relationship Type="http://schemas.openxmlformats.org/officeDocument/2006/relationships/notesMaster" Target="/ppt/notesMasters/notesMaster1.xml" Id="Rbb31a530ae5d461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e62c2c6a784ecf" /><Relationship Type="http://schemas.openxmlformats.org/officeDocument/2006/relationships/notesMaster" Target="/ppt/notesMasters/notesMaster1.xml" Id="R053f5eb26c1341b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1d54819ac344e53" /><Relationship Type="http://schemas.openxmlformats.org/officeDocument/2006/relationships/notesMaster" Target="/ppt/notesMasters/notesMaster1.xml" Id="R203d9144c1e246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dae926e6064dad" /><Relationship Type="http://schemas.openxmlformats.org/officeDocument/2006/relationships/notesMaster" Target="/ppt/notesMasters/notesMaster1.xml" Id="Rbfa406b6408c40a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d61d046071408c" /><Relationship Type="http://schemas.openxmlformats.org/officeDocument/2006/relationships/notesMaster" Target="/ppt/notesMasters/notesMaster1.xml" Id="R94a8a6317de74c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ae575801c24176" /><Relationship Type="http://schemas.openxmlformats.org/officeDocument/2006/relationships/notesMaster" Target="/ppt/notesMasters/notesMaster1.xml" Id="Rc929fed99cd4404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a6b4ede0ea41be" /><Relationship Type="http://schemas.openxmlformats.org/officeDocument/2006/relationships/notesMaster" Target="/ppt/notesMasters/notesMaster1.xml" Id="Rb99e3afb8f9f440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056195f61044196" /><Relationship Type="http://schemas.openxmlformats.org/officeDocument/2006/relationships/notesMaster" Target="/ppt/notesMasters/notesMaster1.xml" Id="Rb22435f016024fb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72308d6f354496" /><Relationship Type="http://schemas.openxmlformats.org/officeDocument/2006/relationships/notesMaster" Target="/ppt/notesMasters/notesMaster1.xml" Id="Rfafbcd6ff55145d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4b63b4d54f04757" /><Relationship Type="http://schemas.openxmlformats.org/officeDocument/2006/relationships/notesMaster" Target="/ppt/notesMasters/notesMaster1.xml" Id="R8e00fc2213044e8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94e342264c34dd5" /><Relationship Type="http://schemas.openxmlformats.org/officeDocument/2006/relationships/notesMaster" Target="/ppt/notesMasters/notesMaster1.xml" Id="Rf2985a0a4c974c3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ddf1aab896b440c" /><Relationship Type="http://schemas.openxmlformats.org/officeDocument/2006/relationships/notesMaster" Target="/ppt/notesMasters/notesMaster1.xml" Id="R23b01baf6a3a412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5817b7381a3488e" /><Relationship Type="http://schemas.openxmlformats.org/officeDocument/2006/relationships/notesMaster" Target="/ppt/notesMasters/notesMaster1.xml" Id="R97351bbe24c1419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cabf516541f4dbc" /><Relationship Type="http://schemas.openxmlformats.org/officeDocument/2006/relationships/notesMaster" Target="/ppt/notesMasters/notesMaster1.xml" Id="R5bd6dbaa0dfa4dd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8093fa0607148e0" /><Relationship Type="http://schemas.openxmlformats.org/officeDocument/2006/relationships/notesMaster" Target="/ppt/notesMasters/notesMaster1.xml" Id="Raba90977979c42e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bd3df0d7a014553" /><Relationship Type="http://schemas.openxmlformats.org/officeDocument/2006/relationships/notesMaster" Target="/ppt/notesMasters/notesMaster1.xml" Id="R2dd61f67b8ba40e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f5b19a78e74469f" /><Relationship Type="http://schemas.openxmlformats.org/officeDocument/2006/relationships/notesMaster" Target="/ppt/notesMasters/notesMaster1.xml" Id="Rfe268d879c9a419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b184b13b10640e8" /><Relationship Type="http://schemas.openxmlformats.org/officeDocument/2006/relationships/notesMaster" Target="/ppt/notesMasters/notesMaster1.xml" Id="R65c40169115a47d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de8ba2d58544f92" /><Relationship Type="http://schemas.openxmlformats.org/officeDocument/2006/relationships/notesMaster" Target="/ppt/notesMasters/notesMaster1.xml" Id="Rba2fba390819440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c4965aff31b4829" /><Relationship Type="http://schemas.openxmlformats.org/officeDocument/2006/relationships/notesMaster" Target="/ppt/notesMasters/notesMaster1.xml" Id="Rbe1fa95c924943a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2bc667754114e65" /><Relationship Type="http://schemas.openxmlformats.org/officeDocument/2006/relationships/notesMaster" Target="/ppt/notesMasters/notesMaster1.xml" Id="R947539eea653477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8a70276c0224021" /><Relationship Type="http://schemas.openxmlformats.org/officeDocument/2006/relationships/notesMaster" Target="/ppt/notesMasters/notesMaster1.xml" Id="Rf260d10119c44aa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872f4bc17ae4f4a" /><Relationship Type="http://schemas.openxmlformats.org/officeDocument/2006/relationships/notesMaster" Target="/ppt/notesMasters/notesMaster1.xml" Id="Rc2dff514df844bf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2a190da131d4524" /><Relationship Type="http://schemas.openxmlformats.org/officeDocument/2006/relationships/notesMaster" Target="/ppt/notesMasters/notesMaster1.xml" Id="R626e300cc286485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ee150326ed64437" /><Relationship Type="http://schemas.openxmlformats.org/officeDocument/2006/relationships/notesMaster" Target="/ppt/notesMasters/notesMaster1.xml" Id="Ra08dbd24ca7f4ee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9e328786724420f" /><Relationship Type="http://schemas.openxmlformats.org/officeDocument/2006/relationships/notesMaster" Target="/ppt/notesMasters/notesMaster1.xml" Id="R5f4784f09ba2482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04a8c08c6e4421a" /><Relationship Type="http://schemas.openxmlformats.org/officeDocument/2006/relationships/notesMaster" Target="/ppt/notesMasters/notesMaster1.xml" Id="R7064e0215ec14c8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e9bdac1ea224e91" /><Relationship Type="http://schemas.openxmlformats.org/officeDocument/2006/relationships/notesMaster" Target="/ppt/notesMasters/notesMaster1.xml" Id="Re6d4ff231eb742c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e9392d1ad9d4409" /><Relationship Type="http://schemas.openxmlformats.org/officeDocument/2006/relationships/notesMaster" Target="/ppt/notesMasters/notesMaster1.xml" Id="R2a77dcd7870e4eb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a4f5e0b3ace141e5" /><Relationship Type="http://schemas.openxmlformats.org/officeDocument/2006/relationships/notesMaster" Target="/ppt/notesMasters/notesMaster1.xml" Id="R7d955be88a3d4f4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a9764141d714c59" /><Relationship Type="http://schemas.openxmlformats.org/officeDocument/2006/relationships/notesMaster" Target="/ppt/notesMasters/notesMaster1.xml" Id="R4af5ea86374f407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8c4242b655e54d87" /><Relationship Type="http://schemas.openxmlformats.org/officeDocument/2006/relationships/notesMaster" Target="/ppt/notesMasters/notesMaster1.xml" Id="R56d88369739e43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面向已学习变量、数组、判断和循环的 C++ 初学者。先用生活场景理解规则，再学习标准库与数组原理，最后完成 P1996 和 P1540。所有队列图统一为左队首、右队尾。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小明、小红、小刚依次来到窗口。小明最早进入，也最早离开。新来的人排到末尾。可联系打印任务和广度优先搜索的等待队列。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FIFO 是 First In, First Out 的缩写。按进入先后处理，与数值大小无关。队列是受限的线性数据结构。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enqueue 对应 push。每成功加入一个元素，长度增加 1。只有一个元素时，它同时是队首和队尾。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dequeue 对应 pop。每次删除当前队首。图示为逻辑顺序，不代表必须移动所有元素。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front 读取值但不删除，pop 删除但无返回值。处理元素时先保存再删除。front、back、pop 都要求非空。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请让学生逐行预测，再核对表格。队列内容按队首到队尾列出。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包含头文件 queue 后，可声明 queue&lt;int&gt; q。默认 std::queue 的这些基本操作为 O(1)。size 返回无符号整数。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#include &lt;iostream&gt;</a:t>
            </a:r>
          </a:p>
          <a:p xmlns:a="http://schemas.openxmlformats.org/drawingml/2006/main">
            <a:r>
              <a:t>#include &lt;queue&gt;</a:t>
            </a:r>
          </a:p>
          <a:p xmlns:a="http://schemas.openxmlformats.org/drawingml/2006/main">
            <a:r>
              <a:t>using namespace std;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 main() {</a:t>
            </a:r>
          </a:p>
          <a:p xmlns:a="http://schemas.openxmlformats.org/drawingml/2006/main">
            <a:r>
              <a:t>    queue&lt;int&gt; q;</a:t>
            </a:r>
          </a:p>
          <a:p xmlns:a="http://schemas.openxmlformats.org/drawingml/2006/main">
            <a:r>
              <a:t>    q.push(10);</a:t>
            </a:r>
          </a:p>
          <a:p xmlns:a="http://schemas.openxmlformats.org/drawingml/2006/main">
            <a:r>
              <a:t>    q.push(20);</a:t>
            </a:r>
          </a:p>
          <a:p xmlns:a="http://schemas.openxmlformats.org/drawingml/2006/main">
            <a:r>
              <a:t>    q.push(30);</a:t>
            </a:r>
          </a:p>
          <a:p xmlns:a="http://schemas.openxmlformats.org/drawingml/2006/main">
            <a:r>
              <a:t>    cout &lt;&lt; "front = " &lt;&lt; q.front() &lt;&lt; '\n';</a:t>
            </a:r>
          </a:p>
          <a:p xmlns:a="http://schemas.openxmlformats.org/drawingml/2006/main">
            <a:r>
              <a:t>    cout &lt;&lt; "back = " &lt;&lt; q.back() &lt;&lt; '\n';</a:t>
            </a:r>
          </a:p>
          <a:p xmlns:a="http://schemas.openxmlformats.org/drawingml/2006/main">
            <a:r>
              <a:t>    cout &lt;&lt; "size = " &lt;&lt; q.size() &lt;&lt; '\n';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int x = q.front();</a:t>
            </a:r>
          </a:p>
          <a:p xmlns:a="http://schemas.openxmlformats.org/drawingml/2006/main">
            <a:r>
              <a:t>    q.pop();</a:t>
            </a:r>
          </a:p>
          <a:p xmlns:a="http://schemas.openxmlformats.org/drawingml/2006/main">
            <a:r>
              <a:t>    cout &lt;&lt; "removed = " &lt;&lt; x &lt;&lt; '\n';</a:t>
            </a:r>
          </a:p>
          <a:p xmlns:a="http://schemas.openxmlformats.org/drawingml/2006/main">
            <a:r>
              <a:t>    q.push(40);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cout &lt;&lt; "remaining:";</a:t>
            </a:r>
          </a:p>
          <a:p xmlns:a="http://schemas.openxmlformats.org/drawingml/2006/main">
            <a:r>
              <a:t>    while (!q.empty()) {</a:t>
            </a:r>
          </a:p>
          <a:p xmlns:a="http://schemas.openxmlformats.org/drawingml/2006/main">
            <a:r>
              <a:t>        cout &lt;&lt; ' ' &lt;&lt; q.front();</a:t>
            </a:r>
          </a:p>
          <a:p xmlns:a="http://schemas.openxmlformats.org/drawingml/2006/main">
            <a:r>
              <a:t>        q.pop();</a:t>
            </a:r>
          </a:p>
          <a:p xmlns:a="http://schemas.openxmlformats.org/drawingml/2006/main">
            <a:r>
              <a:t>    }</a:t>
            </a:r>
          </a:p>
          <a:p xmlns:a="http://schemas.openxmlformats.org/drawingml/2006/main">
            <a:r>
              <a:t>    cout &lt;&lt; '\n';</a:t>
            </a:r>
          </a:p>
          <a:p xmlns:a="http://schemas.openxmlformats.org/drawingml/2006/main">
            <a:r>
              <a:t>    cout &lt;&lt; "empty = " &lt;&lt; q.empty() &lt;&lt; '\n';</a:t>
            </a:r>
          </a:p>
          <a:p xmlns:a="http://schemas.openxmlformats.org/drawingml/2006/main">
            <a:r>
              <a:t>    return 0;</a:t>
            </a:r>
          </a:p>
          <a:p xmlns:a="http://schemas.openxmlformats.org/drawingml/2006/main">
            <a:r>
              <a:t>}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#include &lt;iostream&gt;</a:t>
            </a:r>
          </a:p>
          <a:p xmlns:a="http://schemas.openxmlformats.org/drawingml/2006/main">
            <a:r>
              <a:t>#include &lt;queue&gt;</a:t>
            </a:r>
          </a:p>
          <a:p xmlns:a="http://schemas.openxmlformats.org/drawingml/2006/main">
            <a:r>
              <a:t>using namespace std;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 main() {</a:t>
            </a:r>
          </a:p>
          <a:p xmlns:a="http://schemas.openxmlformats.org/drawingml/2006/main">
            <a:r>
              <a:t>    queue&lt;int&gt; q;</a:t>
            </a:r>
          </a:p>
          <a:p xmlns:a="http://schemas.openxmlformats.org/drawingml/2006/main">
            <a:r>
              <a:t>    q.push(10);</a:t>
            </a:r>
          </a:p>
          <a:p xmlns:a="http://schemas.openxmlformats.org/drawingml/2006/main">
            <a:r>
              <a:t>    q.push(20);</a:t>
            </a:r>
          </a:p>
          <a:p xmlns:a="http://schemas.openxmlformats.org/drawingml/2006/main">
            <a:r>
              <a:t>    q.push(30);</a:t>
            </a:r>
          </a:p>
          <a:p xmlns:a="http://schemas.openxmlformats.org/drawingml/2006/main">
            <a:r>
              <a:t>    cout &lt;&lt; "front = " &lt;&lt; q.front() &lt;&lt; '\n';</a:t>
            </a:r>
          </a:p>
          <a:p xmlns:a="http://schemas.openxmlformats.org/drawingml/2006/main">
            <a:r>
              <a:t>    cout &lt;&lt; "back = " &lt;&lt; q.back() &lt;&lt; '\n';</a:t>
            </a:r>
          </a:p>
          <a:p xmlns:a="http://schemas.openxmlformats.org/drawingml/2006/main">
            <a:r>
              <a:t>    cout &lt;&lt; "size = " &lt;&lt; q.size() &lt;&lt; '\n';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int x = q.front();</a:t>
            </a:r>
          </a:p>
          <a:p xmlns:a="http://schemas.openxmlformats.org/drawingml/2006/main">
            <a:r>
              <a:t>    q.pop();</a:t>
            </a:r>
          </a:p>
          <a:p xmlns:a="http://schemas.openxmlformats.org/drawingml/2006/main">
            <a:r>
              <a:t>    cout &lt;&lt; "removed = " &lt;&lt; x &lt;&lt; '\n';</a:t>
            </a:r>
          </a:p>
          <a:p xmlns:a="http://schemas.openxmlformats.org/drawingml/2006/main">
            <a:r>
              <a:t>    q.push(40);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cout &lt;&lt; "remaining:";</a:t>
            </a:r>
          </a:p>
          <a:p xmlns:a="http://schemas.openxmlformats.org/drawingml/2006/main">
            <a:r>
              <a:t>    while (!q.empty()) {</a:t>
            </a:r>
          </a:p>
          <a:p xmlns:a="http://schemas.openxmlformats.org/drawingml/2006/main">
            <a:r>
              <a:t>        cout &lt;&lt; ' ' &lt;&lt; q.front();</a:t>
            </a:r>
          </a:p>
          <a:p xmlns:a="http://schemas.openxmlformats.org/drawingml/2006/main">
            <a:r>
              <a:t>        q.pop();</a:t>
            </a:r>
          </a:p>
          <a:p xmlns:a="http://schemas.openxmlformats.org/drawingml/2006/main">
            <a:r>
              <a:t>    }</a:t>
            </a:r>
          </a:p>
          <a:p xmlns:a="http://schemas.openxmlformats.org/drawingml/2006/main">
            <a:r>
              <a:t>    cout &lt;&lt; '\n';</a:t>
            </a:r>
          </a:p>
          <a:p xmlns:a="http://schemas.openxmlformats.org/drawingml/2006/main">
            <a:r>
              <a:t>    cout &lt;&lt; "empty = " &lt;&lt; q.empty() &lt;&lt; '\n';</a:t>
            </a:r>
          </a:p>
          <a:p xmlns:a="http://schemas.openxmlformats.org/drawingml/2006/main">
            <a:r>
              <a:t>    return 0;</a:t>
            </a:r>
          </a:p>
          <a:p xmlns:a="http://schemas.openxmlformats.org/drawingml/2006/main">
            <a:r>
              <a:t>}</a:t>
            </a:r>
          </a:p>
          <a:p xmlns:a="http://schemas.openxmlformats.org/drawingml/2006/main">
            <a:r>
              <a:t>输出：front = 10，back = 30，size = 3，removed = 10，remaining: 20 30 40，empty = 1。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head 指向队首。tail 指向下一个待插入位置，非空时队尾元素在 a[tail - 1]。有效区间为 [head, tail)。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旧值可能保留在 a[0]，但不在有效区间内，所以不再属于队列。时间 O(1)，无需搬动剩余元素。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普通数组队列的 tail 不断右移，容量需覆盖累计入队次数。循环队列可取模复用空间，但需要额外区分队空、队满。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队列 FIFO，栈 LIFO。两者都是限制操作位置的数据结构。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来源：https://www.luogu.com.cn/problem/P1996</a:t>
            </a:r>
          </a:p>
          <a:p xmlns:a="http://schemas.openxmlformats.org/drawingml/2006/main">
            <a:r>
              <a:t>题意为所有人出圈，而非仅求最后幸存者。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来源：https://www.luogu.com.cn/problem/P1996</a:t>
            </a:r>
          </a:p>
          <a:p xmlns:a="http://schemas.openxmlformats.org/drawingml/2006/main">
            <a:r>
              <a:t>队列按接下来报数的顺序排列。队首报完数若不淘汰，就重新入队，等待其余人。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教学示例。来源规则：https://www.luogu.com.cn/problem/P1996</a:t>
            </a:r>
          </a:p>
          <a:p xmlns:a="http://schemas.openxmlformats.org/drawingml/2006/main">
            <a:r>
              <a:t>先让学生说出前两人为什么要保留，第 3 人为什么直接删除。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教学示例 n=5,m=3。来源规则：https://www.luogu.com.cn/problem/P1996</a:t>
            </a:r>
          </a:p>
          <a:p xmlns:a="http://schemas.openxmlformats.org/drawingml/2006/main">
            <a:r>
              <a:t>第二轮 4 和 5 轮转，删除 1；第三轮删除 5；第四轮删除 2；最后删除 4。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来源：https://www.luogu.com.cn/problem/P1996</a:t>
            </a:r>
          </a:p>
          <a:p xmlns:a="http://schemas.openxmlformats.org/drawingml/2006/main">
            <a:r>
              <a:t>完整参考代码：</a:t>
            </a:r>
          </a:p>
          <a:p xmlns:a="http://schemas.openxmlformats.org/drawingml/2006/main">
            <a:r>
              <a:t>#include &lt;iostream&gt;</a:t>
            </a:r>
          </a:p>
          <a:p xmlns:a="http://schemas.openxmlformats.org/drawingml/2006/main">
            <a:r>
              <a:t>#include &lt;queue&gt;</a:t>
            </a:r>
          </a:p>
          <a:p xmlns:a="http://schemas.openxmlformats.org/drawingml/2006/main">
            <a:r>
              <a:t>using namespace std;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 main() {</a:t>
            </a:r>
          </a:p>
          <a:p xmlns:a="http://schemas.openxmlformats.org/drawingml/2006/main">
            <a:r>
              <a:t>    int n, m;</a:t>
            </a:r>
          </a:p>
          <a:p xmlns:a="http://schemas.openxmlformats.org/drawingml/2006/main">
            <a:r>
              <a:t>    cin &gt;&gt; n &gt;&gt; m;</a:t>
            </a:r>
          </a:p>
          <a:p xmlns:a="http://schemas.openxmlformats.org/drawingml/2006/main">
            <a:r>
              <a:t>    queue&lt;int&gt; q;</a:t>
            </a:r>
          </a:p>
          <a:p xmlns:a="http://schemas.openxmlformats.org/drawingml/2006/main">
            <a:r>
              <a:t>    for (int i = 1; i &lt;= n; i++) q.push(i);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bool first = true;</a:t>
            </a:r>
          </a:p>
          <a:p xmlns:a="http://schemas.openxmlformats.org/drawingml/2006/main">
            <a:r>
              <a:t>    while (!q.empty()) {</a:t>
            </a:r>
          </a:p>
          <a:p xmlns:a="http://schemas.openxmlformats.org/drawingml/2006/main">
            <a:r>
              <a:t>        // Move the first m - 1 people to the back.</a:t>
            </a:r>
          </a:p>
          <a:p xmlns:a="http://schemas.openxmlformats.org/drawingml/2006/main">
            <a:r>
              <a:t>        for (int i = 1; i &lt; m; i++) {</a:t>
            </a:r>
          </a:p>
          <a:p xmlns:a="http://schemas.openxmlformats.org/drawingml/2006/main">
            <a:r>
              <a:t>            int x = q.front();</a:t>
            </a:r>
          </a:p>
          <a:p xmlns:a="http://schemas.openxmlformats.org/drawingml/2006/main">
            <a:r>
              <a:t>            q.pop();</a:t>
            </a:r>
          </a:p>
          <a:p xmlns:a="http://schemas.openxmlformats.org/drawingml/2006/main">
            <a:r>
              <a:t>            q.push(x);</a:t>
            </a:r>
          </a:p>
          <a:p xmlns:a="http://schemas.openxmlformats.org/drawingml/2006/main">
            <a:r>
              <a:t>        }</a:t>
            </a:r>
          </a:p>
          <a:p xmlns:a="http://schemas.openxmlformats.org/drawingml/2006/main">
            <a:r>
              <a:t>        if (!first) cout &lt;&lt; ' ';</a:t>
            </a:r>
          </a:p>
          <a:p xmlns:a="http://schemas.openxmlformats.org/drawingml/2006/main">
            <a:r>
              <a:t>        cout &lt;&lt; q.front();</a:t>
            </a:r>
          </a:p>
          <a:p xmlns:a="http://schemas.openxmlformats.org/drawingml/2006/main">
            <a:r>
              <a:t>        first = false;</a:t>
            </a:r>
          </a:p>
          <a:p xmlns:a="http://schemas.openxmlformats.org/drawingml/2006/main">
            <a:r>
              <a:t>        q.pop();</a:t>
            </a:r>
          </a:p>
          <a:p xmlns:a="http://schemas.openxmlformats.org/drawingml/2006/main">
            <a:r>
              <a:t>    }</a:t>
            </a:r>
          </a:p>
          <a:p xmlns:a="http://schemas.openxmlformats.org/drawingml/2006/main">
            <a:r>
              <a:t>    cout &lt;&lt; '\n';</a:t>
            </a:r>
          </a:p>
          <a:p xmlns:a="http://schemas.openxmlformats.org/drawingml/2006/main">
            <a:r>
              <a:t>    return 0;</a:t>
            </a:r>
          </a:p>
          <a:p xmlns:a="http://schemas.openxmlformats.org/drawingml/2006/main">
            <a:r>
              <a:t>}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来源：https://www.luogu.com.cn/problem/P1996</a:t>
            </a:r>
          </a:p>
          <a:p xmlns:a="http://schemas.openxmlformats.org/drawingml/2006/main">
            <a:r>
              <a:t>以下代码接上一页。完整参考代码：</a:t>
            </a:r>
          </a:p>
          <a:p xmlns:a="http://schemas.openxmlformats.org/drawingml/2006/main">
            <a:r>
              <a:t>#include &lt;iostream&gt;</a:t>
            </a:r>
          </a:p>
          <a:p xmlns:a="http://schemas.openxmlformats.org/drawingml/2006/main">
            <a:r>
              <a:t>#include &lt;queue&gt;</a:t>
            </a:r>
          </a:p>
          <a:p xmlns:a="http://schemas.openxmlformats.org/drawingml/2006/main">
            <a:r>
              <a:t>using namespace std;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 main() {</a:t>
            </a:r>
          </a:p>
          <a:p xmlns:a="http://schemas.openxmlformats.org/drawingml/2006/main">
            <a:r>
              <a:t>    int n, m;</a:t>
            </a:r>
          </a:p>
          <a:p xmlns:a="http://schemas.openxmlformats.org/drawingml/2006/main">
            <a:r>
              <a:t>    cin &gt;&gt; n &gt;&gt; m;</a:t>
            </a:r>
          </a:p>
          <a:p xmlns:a="http://schemas.openxmlformats.org/drawingml/2006/main">
            <a:r>
              <a:t>    queue&lt;int&gt; q;</a:t>
            </a:r>
          </a:p>
          <a:p xmlns:a="http://schemas.openxmlformats.org/drawingml/2006/main">
            <a:r>
              <a:t>    for (int i = 1; i &lt;= n; i++) q.push(i);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bool first = true;</a:t>
            </a:r>
          </a:p>
          <a:p xmlns:a="http://schemas.openxmlformats.org/drawingml/2006/main">
            <a:r>
              <a:t>    while (!q.empty()) {</a:t>
            </a:r>
          </a:p>
          <a:p xmlns:a="http://schemas.openxmlformats.org/drawingml/2006/main">
            <a:r>
              <a:t>        // Move the first m - 1 people to the back.</a:t>
            </a:r>
          </a:p>
          <a:p xmlns:a="http://schemas.openxmlformats.org/drawingml/2006/main">
            <a:r>
              <a:t>        for (int i = 1; i &lt; m; i++) {</a:t>
            </a:r>
          </a:p>
          <a:p xmlns:a="http://schemas.openxmlformats.org/drawingml/2006/main">
            <a:r>
              <a:t>            int x = q.front();</a:t>
            </a:r>
          </a:p>
          <a:p xmlns:a="http://schemas.openxmlformats.org/drawingml/2006/main">
            <a:r>
              <a:t>            q.pop();</a:t>
            </a:r>
          </a:p>
          <a:p xmlns:a="http://schemas.openxmlformats.org/drawingml/2006/main">
            <a:r>
              <a:t>            q.push(x);</a:t>
            </a:r>
          </a:p>
          <a:p xmlns:a="http://schemas.openxmlformats.org/drawingml/2006/main">
            <a:r>
              <a:t>        }</a:t>
            </a:r>
          </a:p>
          <a:p xmlns:a="http://schemas.openxmlformats.org/drawingml/2006/main">
            <a:r>
              <a:t>        if (!first) cout &lt;&lt; ' ';</a:t>
            </a:r>
          </a:p>
          <a:p xmlns:a="http://schemas.openxmlformats.org/drawingml/2006/main">
            <a:r>
              <a:t>        cout &lt;&lt; q.front();</a:t>
            </a:r>
          </a:p>
          <a:p xmlns:a="http://schemas.openxmlformats.org/drawingml/2006/main">
            <a:r>
              <a:t>        first = false;</a:t>
            </a:r>
          </a:p>
          <a:p xmlns:a="http://schemas.openxmlformats.org/drawingml/2006/main">
            <a:r>
              <a:t>        q.pop();</a:t>
            </a:r>
          </a:p>
          <a:p xmlns:a="http://schemas.openxmlformats.org/drawingml/2006/main">
            <a:r>
              <a:t>    }</a:t>
            </a:r>
          </a:p>
          <a:p xmlns:a="http://schemas.openxmlformats.org/drawingml/2006/main">
            <a:r>
              <a:t>    cout &lt;&lt; '\n';</a:t>
            </a:r>
          </a:p>
          <a:p xmlns:a="http://schemas.openxmlformats.org/drawingml/2006/main">
            <a:r>
              <a:t>    return 0;</a:t>
            </a:r>
          </a:p>
          <a:p xmlns:a="http://schemas.openxmlformats.org/drawingml/2006/main">
            <a:r>
              <a:t>}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来源：https://www.luogu.com.cn/problem/P1996</a:t>
            </a:r>
          </a:p>
          <a:p xmlns:a="http://schemas.openxmlformats.org/drawingml/2006/main">
            <a:r>
              <a:t>不变式：每轮开始时队首是下一个从 1 报数的人。轮转 m-1 次后删除第 m 人，因此正确。n 轮、每轮 O(m)。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来源：https://www.luogu.com.cn/problem/P1540</a:t>
            </a:r>
          </a:p>
          <a:p xmlns:a="http://schemas.openxmlformats.org/drawingml/2006/main">
            <a:r>
              <a:t>内存开始为空，容量 M，文章长度 N，编号为 0 到 1000 的整数。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来源：https://www.luogu.com.cn/problem/P1540</a:t>
            </a:r>
          </a:p>
          <a:p xmlns:a="http://schemas.openxmlformats.org/drawingml/2006/main">
            <a:r>
              <a:t>inMemory 记录当前存在性，而不是历史上是否出现过。初始化为 false，淘汰时清除。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来源：https://www.luogu.com.cn/problem/P1540</a:t>
            </a:r>
          </a:p>
          <a:p xmlns:a="http://schemas.openxmlformats.org/drawingml/2006/main">
            <a:r>
              <a:t>命中分支保持不变，未命中分支增加计数，按需淘汰，然后加入新词。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来源：https://www.luogu.com.cn/problem/P1540</a:t>
            </a:r>
          </a:p>
          <a:p xmlns:a="http://schemas.openxmlformats.org/drawingml/2006/main">
            <a:r>
              <a:t>原题样例 M=3,N=7，序列 1 2 1 5 4 4 1，答案 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来源：https://www.luogu.com.cn/problem/P1540</a:t>
            </a:r>
          </a:p>
          <a:p xmlns:a="http://schemas.openxmlformats.org/drawingml/2006/main">
            <a:r>
              <a:t>对照原题第 3 步和第 5 步。命中 1 后队列仍是 [1,2]；插入 5 后为 [1,2,5]。需要 4 时淘汰 1。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来源：https://www.luogu.com.cn/problem/P1540</a:t>
            </a:r>
          </a:p>
          <a:p xmlns:a="http://schemas.openxmlformats.org/drawingml/2006/main">
            <a:r>
              <a:t>完整参考代码：</a:t>
            </a:r>
          </a:p>
          <a:p xmlns:a="http://schemas.openxmlformats.org/drawingml/2006/main">
            <a:r>
              <a:t>#include &lt;iostream&gt;</a:t>
            </a:r>
          </a:p>
          <a:p xmlns:a="http://schemas.openxmlformats.org/drawingml/2006/main">
            <a:r>
              <a:t>#include &lt;queue&gt;</a:t>
            </a:r>
          </a:p>
          <a:p xmlns:a="http://schemas.openxmlformats.org/drawingml/2006/main">
            <a:r>
              <a:t>using namespace std;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 main() {</a:t>
            </a:r>
          </a:p>
          <a:p xmlns:a="http://schemas.openxmlformats.org/drawingml/2006/main">
            <a:r>
              <a:t>    int M, N;</a:t>
            </a:r>
          </a:p>
          <a:p xmlns:a="http://schemas.openxmlformats.org/drawingml/2006/main">
            <a:r>
              <a:t>    cin &gt;&gt; M &gt;&gt; N;</a:t>
            </a:r>
          </a:p>
          <a:p xmlns:a="http://schemas.openxmlformats.org/drawingml/2006/main">
            <a:r>
              <a:t>    queue&lt;int&gt; q;</a:t>
            </a:r>
          </a:p>
          <a:p xmlns:a="http://schemas.openxmlformats.org/drawingml/2006/main">
            <a:r>
              <a:t>    bool inMemory[1001] = {};</a:t>
            </a:r>
          </a:p>
          <a:p xmlns:a="http://schemas.openxmlformats.org/drawingml/2006/main">
            <a:r>
              <a:t>    int answer = 0;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for (int i = 0; i &lt; N; i++) {</a:t>
            </a:r>
          </a:p>
          <a:p xmlns:a="http://schemas.openxmlformats.org/drawingml/2006/main">
            <a:r>
              <a:t>        int x;</a:t>
            </a:r>
          </a:p>
          <a:p xmlns:a="http://schemas.openxmlformats.org/drawingml/2006/main">
            <a:r>
              <a:t>        cin &gt;&gt; x;</a:t>
            </a:r>
          </a:p>
          <a:p xmlns:a="http://schemas.openxmlformats.org/drawingml/2006/main">
            <a:r>
              <a:t>        if (inMemory[x]) continue;</a:t>
            </a:r>
          </a:p>
          <a:p xmlns:a="http://schemas.openxmlformats.org/drawingml/2006/main">
            <a:r>
              <a:t>        answer++;</a:t>
            </a:r>
          </a:p>
          <a:p xmlns:a="http://schemas.openxmlformats.org/drawingml/2006/main">
            <a:r>
              <a:t>        if (static_cast&lt;int&gt;(q.size()) == M) {</a:t>
            </a:r>
          </a:p>
          <a:p xmlns:a="http://schemas.openxmlformats.org/drawingml/2006/main">
            <a:r>
              <a:t>            int oldest = q.front();</a:t>
            </a:r>
          </a:p>
          <a:p xmlns:a="http://schemas.openxmlformats.org/drawingml/2006/main">
            <a:r>
              <a:t>            q.pop();</a:t>
            </a:r>
          </a:p>
          <a:p xmlns:a="http://schemas.openxmlformats.org/drawingml/2006/main">
            <a:r>
              <a:t>            inMemory[oldest] = false;</a:t>
            </a:r>
          </a:p>
          <a:p xmlns:a="http://schemas.openxmlformats.org/drawingml/2006/main">
            <a:r>
              <a:t>        }</a:t>
            </a:r>
          </a:p>
          <a:p xmlns:a="http://schemas.openxmlformats.org/drawingml/2006/main">
            <a:r>
              <a:t>        q.push(x);</a:t>
            </a:r>
          </a:p>
          <a:p xmlns:a="http://schemas.openxmlformats.org/drawingml/2006/main">
            <a:r>
              <a:t>        inMemory[x] = true;</a:t>
            </a:r>
          </a:p>
          <a:p xmlns:a="http://schemas.openxmlformats.org/drawingml/2006/main">
            <a:r>
              <a:t>    }</a:t>
            </a:r>
          </a:p>
          <a:p xmlns:a="http://schemas.openxmlformats.org/drawingml/2006/main">
            <a:r>
              <a:t>    cout &lt;&lt; answer &lt;&lt; '\n';</a:t>
            </a:r>
          </a:p>
          <a:p xmlns:a="http://schemas.openxmlformats.org/drawingml/2006/main">
            <a:r>
              <a:t>    return 0;</a:t>
            </a:r>
          </a:p>
          <a:p xmlns:a="http://schemas.openxmlformats.org/drawingml/2006/main">
            <a:r>
              <a:t>}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来源：https://www.luogu.com.cn/problem/P1540</a:t>
            </a:r>
          </a:p>
          <a:p xmlns:a="http://schemas.openxmlformats.org/drawingml/2006/main">
            <a:r>
              <a:t>代码接上一页。完整参考代码：</a:t>
            </a:r>
          </a:p>
          <a:p xmlns:a="http://schemas.openxmlformats.org/drawingml/2006/main">
            <a:r>
              <a:t>#include &lt;iostream&gt;</a:t>
            </a:r>
          </a:p>
          <a:p xmlns:a="http://schemas.openxmlformats.org/drawingml/2006/main">
            <a:r>
              <a:t>#include &lt;queue&gt;</a:t>
            </a:r>
          </a:p>
          <a:p xmlns:a="http://schemas.openxmlformats.org/drawingml/2006/main">
            <a:r>
              <a:t>using namespace std;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 main() {</a:t>
            </a:r>
          </a:p>
          <a:p xmlns:a="http://schemas.openxmlformats.org/drawingml/2006/main">
            <a:r>
              <a:t>    int M, N;</a:t>
            </a:r>
          </a:p>
          <a:p xmlns:a="http://schemas.openxmlformats.org/drawingml/2006/main">
            <a:r>
              <a:t>    cin &gt;&gt; M &gt;&gt; N;</a:t>
            </a:r>
          </a:p>
          <a:p xmlns:a="http://schemas.openxmlformats.org/drawingml/2006/main">
            <a:r>
              <a:t>    queue&lt;int&gt; q;</a:t>
            </a:r>
          </a:p>
          <a:p xmlns:a="http://schemas.openxmlformats.org/drawingml/2006/main">
            <a:r>
              <a:t>    bool inMemory[1001] = {};</a:t>
            </a:r>
          </a:p>
          <a:p xmlns:a="http://schemas.openxmlformats.org/drawingml/2006/main">
            <a:r>
              <a:t>    int answer = 0;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for (int i = 0; i &lt; N; i++) {</a:t>
            </a:r>
          </a:p>
          <a:p xmlns:a="http://schemas.openxmlformats.org/drawingml/2006/main">
            <a:r>
              <a:t>        int x;</a:t>
            </a:r>
          </a:p>
          <a:p xmlns:a="http://schemas.openxmlformats.org/drawingml/2006/main">
            <a:r>
              <a:t>        cin &gt;&gt; x;</a:t>
            </a:r>
          </a:p>
          <a:p xmlns:a="http://schemas.openxmlformats.org/drawingml/2006/main">
            <a:r>
              <a:t>        if (inMemory[x]) continue;</a:t>
            </a:r>
          </a:p>
          <a:p xmlns:a="http://schemas.openxmlformats.org/drawingml/2006/main">
            <a:r>
              <a:t>        answer++;</a:t>
            </a:r>
          </a:p>
          <a:p xmlns:a="http://schemas.openxmlformats.org/drawingml/2006/main">
            <a:r>
              <a:t>        if (static_cast&lt;int&gt;(q.size()) == M) {</a:t>
            </a:r>
          </a:p>
          <a:p xmlns:a="http://schemas.openxmlformats.org/drawingml/2006/main">
            <a:r>
              <a:t>            int oldest = q.front();</a:t>
            </a:r>
          </a:p>
          <a:p xmlns:a="http://schemas.openxmlformats.org/drawingml/2006/main">
            <a:r>
              <a:t>            q.pop();</a:t>
            </a:r>
          </a:p>
          <a:p xmlns:a="http://schemas.openxmlformats.org/drawingml/2006/main">
            <a:r>
              <a:t>            inMemory[oldest] = false;</a:t>
            </a:r>
          </a:p>
          <a:p xmlns:a="http://schemas.openxmlformats.org/drawingml/2006/main">
            <a:r>
              <a:t>        }</a:t>
            </a:r>
          </a:p>
          <a:p xmlns:a="http://schemas.openxmlformats.org/drawingml/2006/main">
            <a:r>
              <a:t>        q.push(x);</a:t>
            </a:r>
          </a:p>
          <a:p xmlns:a="http://schemas.openxmlformats.org/drawingml/2006/main">
            <a:r>
              <a:t>        inMemory[x] = true;</a:t>
            </a:r>
          </a:p>
          <a:p xmlns:a="http://schemas.openxmlformats.org/drawingml/2006/main">
            <a:r>
              <a:t>    }</a:t>
            </a:r>
          </a:p>
          <a:p xmlns:a="http://schemas.openxmlformats.org/drawingml/2006/main">
            <a:r>
              <a:t>    cout &lt;&lt; answer &lt;&lt; '\n';</a:t>
            </a:r>
          </a:p>
          <a:p xmlns:a="http://schemas.openxmlformats.org/drawingml/2006/main">
            <a:r>
              <a:t>    return 0;</a:t>
            </a:r>
          </a:p>
          <a:p xmlns:a="http://schemas.openxmlformats.org/drawingml/2006/main">
            <a:r>
              <a:t>}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来源：https://www.luogu.com.cn/problem/P1540</a:t>
            </a:r>
          </a:p>
          <a:p xmlns:a="http://schemas.openxmlformats.org/drawingml/2006/main">
            <a:r>
              <a:t>处理前保持队列与标记一致。命中不变，未命中先按需淘汰再插入，符合题意。U 为最大编号。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front 和 pop 的职责不同。空队列调用 front/back/pop 是错误使用。遍历不 pop 可能死循环。机器翻译不要把历史出现当作当前存在。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先让学生独立手算，再展示下一页答案。所有操作都从题目指定状态出发。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 4 题在第 3 个单词命中，队列保持 [1,2]。处理 3 时淘汰 1，最后又需要查询 1。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本课的两个典型应用：轮流处理时重新入队，FIFO 内存淘汰时删除最早存入者。来源：https://www.luogu.com.cn/problem/P1996 和 https://www.luogu.com.cn/problem/P1540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24ce16a8ff4d5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5dd8169b994767" /><Relationship Type="http://schemas.openxmlformats.org/officeDocument/2006/relationships/slideLayout" Target="/ppt/slideLayouts/slideLayout1.xml" Id="R894774de293f49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4774de293f49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79ff6a6a3f402a" /><Relationship Type="http://schemas.openxmlformats.org/officeDocument/2006/relationships/notesSlide" Target="/ppt/notesSlides/notesSlide1.xml" Id="Rf006c16ee9f646c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d452c09eb444a6" /><Relationship Type="http://schemas.openxmlformats.org/officeDocument/2006/relationships/notesSlide" Target="/ppt/notesSlides/notesSlide2.xml" Id="R4e3d3f6296fe41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ae044891314117" /><Relationship Type="http://schemas.openxmlformats.org/officeDocument/2006/relationships/notesSlide" Target="/ppt/notesSlides/notesSlide3.xml" Id="R066bab082ae349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7b0b097dbe45c0" /><Relationship Type="http://schemas.openxmlformats.org/officeDocument/2006/relationships/notesSlide" Target="/ppt/notesSlides/notesSlide4.xml" Id="Rdbc67fc183d8425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d7a9cbd6634828" /><Relationship Type="http://schemas.openxmlformats.org/officeDocument/2006/relationships/notesSlide" Target="/ppt/notesSlides/notesSlide5.xml" Id="R2972f1ed737c41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63fc0aed9d4581" /><Relationship Type="http://schemas.openxmlformats.org/officeDocument/2006/relationships/notesSlide" Target="/ppt/notesSlides/notesSlide6.xml" Id="R674a49a2b1934f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5fc5ddf2024375" /><Relationship Type="http://schemas.openxmlformats.org/officeDocument/2006/relationships/notesSlide" Target="/ppt/notesSlides/notesSlide7.xml" Id="Rd532b484cf46463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973435fa454290" /><Relationship Type="http://schemas.openxmlformats.org/officeDocument/2006/relationships/notesSlide" Target="/ppt/notesSlides/notesSlide8.xml" Id="Rf19900d50c604ad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9fba76ecd40e2" /><Relationship Type="http://schemas.openxmlformats.org/officeDocument/2006/relationships/notesSlide" Target="/ppt/notesSlides/notesSlide9.xml" Id="R1d307917522549d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ae22b280e4f3e" /><Relationship Type="http://schemas.openxmlformats.org/officeDocument/2006/relationships/notesSlide" Target="/ppt/notesSlides/notesSlide10.xml" Id="R31b38c401143483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55fbe629b7421e" /><Relationship Type="http://schemas.openxmlformats.org/officeDocument/2006/relationships/notesSlide" Target="/ppt/notesSlides/notesSlide11.xml" Id="Rff27386213374af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9d7f3925a44e60" /><Relationship Type="http://schemas.openxmlformats.org/officeDocument/2006/relationships/notesSlide" Target="/ppt/notesSlides/notesSlide12.xml" Id="R689a678aae39433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23754d37e5417a" /><Relationship Type="http://schemas.openxmlformats.org/officeDocument/2006/relationships/notesSlide" Target="/ppt/notesSlides/notesSlide13.xml" Id="R487376550f1547d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66eca2332846d5" /><Relationship Type="http://schemas.openxmlformats.org/officeDocument/2006/relationships/notesSlide" Target="/ppt/notesSlides/notesSlide14.xml" Id="R134000361f86452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c88603bb044362" /><Relationship Type="http://schemas.openxmlformats.org/officeDocument/2006/relationships/notesSlide" Target="/ppt/notesSlides/notesSlide15.xml" Id="Rce303ab1c90c4e6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17080ac6d94bc8" /><Relationship Type="http://schemas.openxmlformats.org/officeDocument/2006/relationships/notesSlide" Target="/ppt/notesSlides/notesSlide16.xml" Id="Rc2d3772eb1c2416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4934f3009f4d5b" /><Relationship Type="http://schemas.openxmlformats.org/officeDocument/2006/relationships/notesSlide" Target="/ppt/notesSlides/notesSlide17.xml" Id="R70c2f209bca1416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3d3587a95a41e6" /><Relationship Type="http://schemas.openxmlformats.org/officeDocument/2006/relationships/notesSlide" Target="/ppt/notesSlides/notesSlide18.xml" Id="R54a751f047b24ca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203e7bf9b4504" /><Relationship Type="http://schemas.openxmlformats.org/officeDocument/2006/relationships/notesSlide" Target="/ppt/notesSlides/notesSlide19.xml" Id="Re5abe8dd4c16498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f367ff4f524c03" /><Relationship Type="http://schemas.openxmlformats.org/officeDocument/2006/relationships/notesSlide" Target="/ppt/notesSlides/notesSlide20.xml" Id="R7c03afdf510d49a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083a7f9d2d4bed" /><Relationship Type="http://schemas.openxmlformats.org/officeDocument/2006/relationships/notesSlide" Target="/ppt/notesSlides/notesSlide21.xml" Id="R44afe0c118ef4a0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b9b84d5fad4853" /><Relationship Type="http://schemas.openxmlformats.org/officeDocument/2006/relationships/notesSlide" Target="/ppt/notesSlides/notesSlide22.xml" Id="R6f82c74be010420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981ffb140a4482" /><Relationship Type="http://schemas.openxmlformats.org/officeDocument/2006/relationships/notesSlide" Target="/ppt/notesSlides/notesSlide23.xml" Id="Rd2903a39b77e437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c2e6c7ef614faf" /><Relationship Type="http://schemas.openxmlformats.org/officeDocument/2006/relationships/notesSlide" Target="/ppt/notesSlides/notesSlide24.xml" Id="R4d233260c2a748e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b5560e2cd4806" /><Relationship Type="http://schemas.openxmlformats.org/officeDocument/2006/relationships/notesSlide" Target="/ppt/notesSlides/notesSlide25.xml" Id="Rff0db097306c498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d0d40341cd4118" /><Relationship Type="http://schemas.openxmlformats.org/officeDocument/2006/relationships/notesSlide" Target="/ppt/notesSlides/notesSlide26.xml" Id="Rf9a5c985c14b442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d79af204874cd1" /><Relationship Type="http://schemas.openxmlformats.org/officeDocument/2006/relationships/notesSlide" Target="/ppt/notesSlides/notesSlide27.xml" Id="Raf0a03de087f486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9d72ce34b942c6" /><Relationship Type="http://schemas.openxmlformats.org/officeDocument/2006/relationships/notesSlide" Target="/ppt/notesSlides/notesSlide28.xml" Id="R8e8657f9ef39429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86d2878634174" /><Relationship Type="http://schemas.openxmlformats.org/officeDocument/2006/relationships/notesSlide" Target="/ppt/notesSlides/notesSlide29.xml" Id="Rddb7796c765d4ad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38a474b7342f0" /><Relationship Type="http://schemas.openxmlformats.org/officeDocument/2006/relationships/notesSlide" Target="/ppt/notesSlides/notesSlide30.xml" Id="R49bf12ada5234b44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1600ab6bd14abf" /><Relationship Type="http://schemas.openxmlformats.org/officeDocument/2006/relationships/notesSlide" Target="/ppt/notesSlides/notesSlide31.xml" Id="Rece7d63be7f74e0a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9e136979464490" /><Relationship Type="http://schemas.openxmlformats.org/officeDocument/2006/relationships/notesSlide" Target="/ppt/notesSlides/notesSlide32.xml" Id="R0d00f974b3484be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c30f46eac741a8" /><Relationship Type="http://schemas.openxmlformats.org/officeDocument/2006/relationships/notesSlide" Target="/ppt/notesSlides/notesSlide33.xml" Id="Ra91bc957ad044f0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38FE6A-A96A-42F2-9CB9-6E955EACF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76300"/>
            <a:ext cx="8572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2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2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队列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14B272-FF9E-4825-B2D3-832B301BE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FIFO  先进先出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B3BB8C-DAA7-481E-93D6-426A1A64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47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入队与出队的图示讲解</a:t>
            </a:r>
          </a:p>
          <a:p xmlns:a="http://schemas.openxmlformats.org/drawingml/2006/main">
            <a:pPr algn="l">
              <a:defRPr sz="232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C++17 代码演示与洛谷例题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359251-9483-47B8-9AB3-487B0156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13144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E88AF7-619C-4A82-AC2D-E622078B5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143500"/>
            <a:ext cx="13144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36616F-DCBE-424A-87F1-2631F00E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143500"/>
            <a:ext cx="13144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A2C3D6-44F4-44ED-A6DF-E9A663458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57875"/>
            <a:ext cx="1238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队首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73813F-E3EF-4A3B-99E0-CED52A2E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857875"/>
            <a:ext cx="1238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队尾</a:t>
            </a:r>
          </a:p>
        </p:txBody>
      </p:sp>
    </p:spTree>
    <p:extLst>
      <p:ext uri="{BB962C8B-B14F-4D97-AF65-F5344CB8AC3E}">
        <p14:creationId xmlns:p14="http://schemas.microsoft.com/office/powerpoint/2010/main" val="17334730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8C104B-6CCE-489F-9F70-0EED05E93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排队打饭与队列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973AB2-8CC3-4277-927B-B2937ABE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3D05C9-A5E5-4B18-84F1-14AE6670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先到的人先处理，后来的人排在末尾。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26B396-0D9D-4E12-A72D-2B2DCE0AD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714625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队首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EC3A23-05E7-47B9-8203-857B7DC3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14625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队尾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DD3A4B-3298-419E-8525-40C48C0B8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190875"/>
            <a:ext cx="18097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小明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B9664-C2DA-4ABB-8BEF-AFB70B14C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190875"/>
            <a:ext cx="18097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小红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1718FE-4B3C-4647-97DB-ED0EEAE41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190875"/>
            <a:ext cx="18097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小刚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5ED5AB-2042-4191-852C-0E06D777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0517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打饭窗口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5F76F6-57CB-4E60-AB7D-932BF23D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19575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离开窗口 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AFDECF-AFA6-4C82-AFA0-8B62527DE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219575"/>
            <a:ext cx="400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新来的人从队尾加入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D448C1-DEB3-4C1F-81A7-475A8374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学习目标：理解规则、读懂状态变化、写出模拟程序。</a:t>
            </a:r>
          </a:p>
        </p:txBody>
      </p:sp>
    </p:spTree>
    <p:extLst>
      <p:ext uri="{BB962C8B-B14F-4D97-AF65-F5344CB8AC3E}">
        <p14:creationId xmlns:p14="http://schemas.microsoft.com/office/powerpoint/2010/main" val="3255450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A36270-821D-4666-9FE6-A5F15A04E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FIFO 的含义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695E90-A72D-4258-9D19-5B6ED5407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29552B-D1D0-457E-91A5-E4490E2C1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38275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First In, First Out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5CC057-104B-4F39-BB8F-47A4DE275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43150"/>
            <a:ext cx="1057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先进入队列的元素，先离开队列。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7FAF77-0BDF-4039-86BB-FFE9A0E8E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390900"/>
            <a:ext cx="138112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AD49ED-FD16-4B78-8F61-D0FF4B999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390900"/>
            <a:ext cx="138112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4C837B-28B1-435A-9403-B9A7EAAC6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390900"/>
            <a:ext cx="138112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F8D5D-86A5-4811-ABAC-FC7247154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95675"/>
            <a:ext cx="1762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入队顺序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8694F9-DF54-475A-8CDE-73B3B76B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486275"/>
            <a:ext cx="885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出队顺序：30 → 10 → 20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F6CB45-CF42-4CF5-88BD-3B1E060E5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FIFO 比较入队时间，队列不会自动按数值排序。</a:t>
            </a:r>
          </a:p>
        </p:txBody>
      </p:sp>
    </p:spTree>
    <p:extLst>
      <p:ext uri="{BB962C8B-B14F-4D97-AF65-F5344CB8AC3E}">
        <p14:creationId xmlns:p14="http://schemas.microsoft.com/office/powerpoint/2010/main" val="10484105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B378F6-F705-4BC5-882E-ACE605C91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入队是在队尾添加元素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B729A7-17C0-4CC8-80C0-766E1BBD0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389782-329E-4CF2-AD2C-F044B8FDA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初始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3FE16D-7B76-44D0-A3B6-20D80016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752600"/>
            <a:ext cx="723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空队列 [ 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688CFC-91F4-431F-9E63-1C5006EE4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813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push(10)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2BC56C-9C49-42C0-93CB-7DB0650F5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6479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7870D5-FF55-4358-BEFD-B25A1BE0B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719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push(20)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1DCE20-B789-42B6-A03F-2A27505D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6385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74EA8B-2418-4573-9E20-3E759B81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36385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2499C0-A65D-4BF8-8B64-22E587137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625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push(30)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9A158C-C7E8-4BEA-BB8B-4E0B13583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6291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7E2DC1-68DA-454B-A2EE-9CAF18BD5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6291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1A1E54-F179-4BFC-BB6B-95BBC3C21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6291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11710F-CA02-4D39-B2F6-0CB58E2AE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新元素放到队尾，原有元素之间的顺序不变。</a:t>
            </a:r>
          </a:p>
        </p:txBody>
      </p:sp>
    </p:spTree>
    <p:extLst>
      <p:ext uri="{BB962C8B-B14F-4D97-AF65-F5344CB8AC3E}">
        <p14:creationId xmlns:p14="http://schemas.microsoft.com/office/powerpoint/2010/main" val="505836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C6F64F-8914-43A4-BA0D-06CA8FE81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出队是删除队首元素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5BAD9-8124-43AC-B058-51C04630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10EE6D-292B-48B8-BF5E-8452CA5D3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原队列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84203-C3CD-4797-B4A6-F370D8A95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6573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76A18-2F47-4575-8D71-776F63D96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16573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F2B50C-ADC5-4945-BD49-7BE8A7315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16573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A3F1A3-82F7-4EEE-B6E8-B74017A05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813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删除 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285C4-0EB1-445C-A97B-857D40814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6479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7A9600-62ED-4631-94CD-32ED5B5DF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6479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CBFC77-560D-4ABF-A21A-5EA2A4969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719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删除 20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BDE103-FCB8-4AB7-BCFF-D5F5533A1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6385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27502D-5EF6-4146-9DE4-064C37493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625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删除 30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A3EDAF-B40F-4D48-A114-78A82505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724400"/>
            <a:ext cx="723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空队列 [ 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007BB2-B74A-4E5A-A32C-5358C01F2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每次长度减少 1。空队列不能继续出队。</a:t>
            </a:r>
          </a:p>
        </p:txBody>
      </p:sp>
    </p:spTree>
    <p:extLst>
      <p:ext uri="{BB962C8B-B14F-4D97-AF65-F5344CB8AC3E}">
        <p14:creationId xmlns:p14="http://schemas.microsoft.com/office/powerpoint/2010/main" val="5227310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9871D9-4543-456A-A753-2433E3EE3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读取队首与删除队首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18FEAB-FC2E-4C58-BCC3-CAD213D1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57A7AC-974F-4DC6-AF0A-62233BB8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5430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220C3B-0A31-44EB-B2C8-2505352B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15430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DAA48D-A556-4A94-9762-795CD75A9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5430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9B0CBF-13D0-4DA2-B269-3B7B6DFD0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47825"/>
            <a:ext cx="333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07A78"/>
                </a:solidFill>
                <a:latin typeface="Consolas"/>
                <a:ea typeface="Consolas"/>
                <a:cs typeface="Consolas"/>
              </a:defRPr>
            </a:pPr>
            <a:r>
              <a:rPr sz="2700" b="1">
                <a:solidFill>
                  <a:srgbClr val="007A78"/>
                </a:solidFill>
                <a:latin typeface="Consolas"/>
                <a:ea typeface="Consolas"/>
                <a:cs typeface="Consolas"/>
              </a:rPr>
              <a:t>q.front()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D03F84-7C21-485A-B70A-136F6FA18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371725"/>
            <a:ext cx="628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得到 10，队列保持不变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8307F0-48BB-4EFE-BFC2-48B032DDD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95650"/>
            <a:ext cx="333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A94E21"/>
                </a:solidFill>
                <a:latin typeface="Consolas"/>
                <a:ea typeface="Consolas"/>
                <a:cs typeface="Consolas"/>
              </a:defRPr>
            </a:pPr>
            <a:r>
              <a:rPr sz="2700" b="1">
                <a:solidFill>
                  <a:srgbClr val="A94E21"/>
                </a:solidFill>
                <a:latin typeface="Consolas"/>
                <a:ea typeface="Consolas"/>
                <a:cs typeface="Consolas"/>
              </a:rPr>
              <a:t>q.pop()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D7DAAB-BD9D-409C-929C-691553929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2194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1E1E52-852D-41F3-AC28-DBEC933E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32194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D479BD-261C-4B3A-821D-05BA87D1E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038600"/>
            <a:ext cx="628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删除 10，新的队首是 20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30F802-F5FD-458B-8828-E37E8E60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14900"/>
            <a:ext cx="1047750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int x = q.front();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F1EAED-8AAC-4D61-9A13-965D3B5E4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69230"/>
            <a:ext cx="1047750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q.pop();</a:t>
            </a:r>
          </a:p>
        </p:txBody>
      </p:sp>
    </p:spTree>
    <p:extLst>
      <p:ext uri="{BB962C8B-B14F-4D97-AF65-F5344CB8AC3E}">
        <p14:creationId xmlns:p14="http://schemas.microsoft.com/office/powerpoint/2010/main" val="2527127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7A371A-9E73-4E12-8841-356EBF4C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混合操作中的队列状态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5EA1B2-14F7-45EB-88D2-C483CD52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666750" y="1600200"/>
          <a:ext xmlns:a="http://schemas.openxmlformats.org/drawingml/2006/main" cx="108585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48000"/>
                <a:gridCol w="3143250"/>
                <a:gridCol w="1524000"/>
                <a:gridCol w="1524000"/>
                <a:gridCol w="1619250"/>
              </a:tblGrid>
              <a:tr h="6858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操作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队列内容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队首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队尾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长度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10、20、30 入队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10、20、30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出队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20、30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 入队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20、30、40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再次出队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30、40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0AAB5-910F-4A6E-8B5F-53A3CE76A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先进入的 10、20 已经离开，剩下 30、40。</a:t>
            </a:r>
          </a:p>
        </p:txBody>
      </p:sp>
    </p:spTree>
    <p:extLst>
      <p:ext uri="{BB962C8B-B14F-4D97-AF65-F5344CB8AC3E}">
        <p14:creationId xmlns:p14="http://schemas.microsoft.com/office/powerpoint/2010/main" val="19243506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C86F19-BFD5-4ED7-A24A-A3610E21F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C++ queue 常用接口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A9AF04-2BAF-489E-83B1-09086320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08FB3C-3459-4F49-984A-EF908FAF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71600"/>
            <a:ext cx="1085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#include &lt;queue&gt;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978385-9CB4-4D92-B21A-D6230D002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1085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queue&lt;int&gt; q;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66750" y="2209800"/>
          <a:ext xmlns:a="http://schemas.openxmlformats.org/drawingml/2006/main" cx="108585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3381375"/>
                <a:gridCol w="4619625"/>
              </a:tblGrid>
              <a:tr h="4762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写法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作用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注意事项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</a:tr>
              <a:tr h="4762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q.push(x)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将 x 加入队尾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长度增加 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q.pop()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删除队首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无返回值，必须非空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4762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q.front()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读取队首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不删除，必须非空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q.back()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读取队尾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不删除，必须非空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4762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q.empty()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判断是否为空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空时返回 true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q.size()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获取元素个数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返回无符号整数类型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5C39E0-A509-46A3-AAD1-E287A36C0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不支持 q[i]。front()、back()、pop() 都要求非空。</a:t>
            </a:r>
          </a:p>
        </p:txBody>
      </p:sp>
    </p:spTree>
    <p:extLst>
      <p:ext uri="{BB962C8B-B14F-4D97-AF65-F5344CB8AC3E}">
        <p14:creationId xmlns:p14="http://schemas.microsoft.com/office/powerpoint/2010/main" val="11349576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7EDC0B-4A37-4C26-B9FB-AC071A5F9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代码演示一 入队与读取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720DFB-9D05-4A45-9167-D0BBC0FA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C8DC15-D75F-4440-A749-3BFB8107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38275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#include &lt;iostream&gt;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3EF056-915C-4365-AE09-A8CCA0DA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21739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#include &lt;queue&gt;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67E9FB-6840-4983-81A6-DA0101F4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5203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using namespace std;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C3FC39-DF78-4330-9B9B-683072880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88667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5E2DD0-30D1-4FF7-8A77-52B9AB6A6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2131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int main() {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06A0A3-28B7-4710-886C-6C9F66DD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5595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queue&lt;int&gt; q;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556280-D9D7-4487-AB2E-1715C0700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39059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q.push(10);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A8B530-F55F-46BB-BAF9-CDA111A71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22523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q.push(20);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2D0031-74D1-4981-84F9-EC7DAD85B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05987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q.push(30);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95D60D-B1DC-400B-A87B-8179F60C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89451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cout &lt;&lt; "front = " &lt;&lt; q.front() &lt;&lt; '\n';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E77817-FFEF-4141-A9A9-514F99860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72915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cout &lt;&lt; "back = " &lt;&lt; q.back() &lt;&lt; '\n';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32F4E3-8F00-41BB-ADF0-9BD0A44FA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56379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cout &lt;&lt; "size = " &lt;&lt; q.size() &lt;&lt; '\n';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37818F-81A3-4B95-A36B-BA83D41E9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9843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E587AF-3753-4B6E-88B3-2E0D5D46D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23307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int x = q.front();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6EF715-CA64-4308-9A36-D26A75C1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06771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q.pop();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1A0DED-33B7-492B-8FBB-CAC4AB0A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90235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cout &lt;&lt; "removed = " &lt;&lt; x &lt;&lt; '\n';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26FBA2-2DCE-4DF8-AB50-2B81BD5AE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48375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此时已删除 10，队列为 [20, 30]。</a:t>
            </a:r>
          </a:p>
        </p:txBody>
      </p:sp>
    </p:spTree>
    <p:extLst>
      <p:ext uri="{BB962C8B-B14F-4D97-AF65-F5344CB8AC3E}">
        <p14:creationId xmlns:p14="http://schemas.microsoft.com/office/powerpoint/2010/main" val="20151072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5BF495-8366-43B7-86F4-CC191B741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代码演示二 遍历与清空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E7D7AA-21FB-4051-9F07-C727DC04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C140A8-0587-4F29-8FA2-881C2BED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47800"/>
            <a:ext cx="704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q.push(40);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C78756-7CF3-4D01-ABDB-D9D61A78E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43075"/>
            <a:ext cx="704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434C9B-9D03-49ED-B4EB-030211471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704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cout &lt;&lt; "remaining:";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E9837F-C1C8-4E7D-BDB1-5D23B935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704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while (!q.empty()) {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889F62-9C65-484D-8441-97CACA4AD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28900"/>
            <a:ext cx="704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cout &lt;&lt; ' ' &lt;&lt; q.front();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BF1197-DB17-41CC-9B0D-08FE13865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24175"/>
            <a:ext cx="704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q.pop();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0E260E-D604-4BDE-89C8-1DEC5699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9450"/>
            <a:ext cx="704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}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0FE944-D652-482E-817E-061627800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14725"/>
            <a:ext cx="704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cout &lt;&lt; '\n';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89C3B5-C33B-4A0A-94FF-B5A166DD1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0000"/>
            <a:ext cx="704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cout &lt;&lt; "empty = " &lt;&lt; q.empty() &lt;&lt; '\n';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A538E5-DA67-4065-ADCB-A80B98BFA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05275"/>
            <a:ext cx="704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return 0;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07C17C-852D-416B-B930-2F14313E9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00550"/>
            <a:ext cx="704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4F9CB0-346D-45D5-94C2-28FEA0BCB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428750"/>
            <a:ext cx="3619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完整运行结果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B383D4-7772-4F10-959B-DFD189D55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95500"/>
            <a:ext cx="3714750" cy="290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front = 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611488-020E-42A4-90C4-DA0A56F59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367153"/>
            <a:ext cx="3714750" cy="290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back = 30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A57A92-1CFE-44E8-B8BE-CEF2BD9A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638806"/>
            <a:ext cx="3714750" cy="290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size = 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CA6B2A-F5EB-4553-8773-D66A1DB64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910459"/>
            <a:ext cx="3714750" cy="290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removed = 10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9A4042-00A0-4F9C-8865-63949CCC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182112"/>
            <a:ext cx="3714750" cy="290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remaining: 20 30 40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711085-A7C0-443D-8C1F-8F8C4AD4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453765"/>
            <a:ext cx="3714750" cy="290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empty = 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174F00-BDFF-4D0F-954C-D9E9D110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while 循环会清空 q；保留原队列时，先复制再遍历。</a:t>
            </a:r>
          </a:p>
        </p:txBody>
      </p:sp>
    </p:spTree>
    <p:extLst>
      <p:ext uri="{BB962C8B-B14F-4D97-AF65-F5344CB8AC3E}">
        <p14:creationId xmlns:p14="http://schemas.microsoft.com/office/powerpoint/2010/main" val="20039558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F7787C-936D-48A1-BB84-0D8F1388A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数组队列中的 head 与 tail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668AD-AC52-43AD-8872-5E4CF698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2B718F-D323-485C-8C88-CAFEC71E2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62100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head：当前队首的位置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AC073C-F5EC-46E3-A916-FEE65E7D3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33600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tail：下一个待插入的位置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E6AEE4-D397-498D-82D4-E7A0C33BA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142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下标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17DDCB-EFF0-4FFC-9DF7-C4310E181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162300"/>
            <a:ext cx="95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49420F-45C4-446E-8F52-40AA15BC2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3162300"/>
            <a:ext cx="95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496766-7F99-4FC3-B7BE-E5731F3A9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162300"/>
            <a:ext cx="95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8A33CB-7B32-4025-B80E-FCD63BFFF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162300"/>
            <a:ext cx="95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A06CA9-F804-4D41-ACF8-48175783A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162300"/>
            <a:ext cx="95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82A413-5C7D-463A-A920-3C0EFAB3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714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A4C74F-0E45-47DE-8F8B-A964E7933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3714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BCD5A8-1FC4-44DC-9365-4960BAAB6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714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2ED1C4-2B69-4498-ACBB-53CF07868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714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675DCC-6E86-4147-8416-358D556F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714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C858F3-0ACA-4D89-A0B0-196B7A72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543425"/>
            <a:ext cx="2143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head =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6CF8A9-6740-44C4-B85E-59FF22767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543425"/>
            <a:ext cx="2333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A94E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A94E21"/>
                </a:solidFill>
                <a:latin typeface="Microsoft YaHei"/>
                <a:ea typeface="Microsoft YaHei"/>
                <a:cs typeface="Microsoft YaHei"/>
              </a:rPr>
              <a:t>tail = 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C947AA-C818-4268-9DD3-9DF53A03B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有效区间 [0, 3)，队尾元素是 a[2]。</a:t>
            </a:r>
          </a:p>
        </p:txBody>
      </p:sp>
    </p:spTree>
    <p:extLst>
      <p:ext uri="{BB962C8B-B14F-4D97-AF65-F5344CB8AC3E}">
        <p14:creationId xmlns:p14="http://schemas.microsoft.com/office/powerpoint/2010/main" val="11007218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213F9E-73BC-41DD-8237-E63D78D7F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数组出队只需移动 head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0E39E0-840E-4CC4-AD88-C0461A30B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AB6977-F055-42C8-8F4B-6EA58022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95425"/>
            <a:ext cx="1076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删除 10：执行 head++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49DA82-6D68-40CA-A855-D0ABB8AAD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638425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660BB0-DF86-4FA4-A835-C3324ABD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638425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59F51C-3C5F-43B0-8C12-5171FA9F8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638425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F475B7-7BCD-466E-A6E9-04CDF75B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2638425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C75E07-8B65-447F-9C17-A89465CB3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638425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B1DBF4-4441-467F-808E-3C22F64CE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1908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旧值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FBC692-844D-443C-8B7B-12463A336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31908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09781-97D4-4649-BAC7-446A1B47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1908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402AE1-6B13-4706-AB60-82FF7C91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1908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804249-A68B-4994-B9B6-DDE5BE14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1908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927383-D38B-44D9-9D27-E27D551B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4067175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head = 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306C53-6A7A-44B0-B970-4E6DD57F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067175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A94E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A94E21"/>
                </a:solidFill>
                <a:latin typeface="Microsoft YaHei"/>
                <a:ea typeface="Microsoft YaHei"/>
                <a:cs typeface="Microsoft YaHei"/>
              </a:rPr>
              <a:t>tail = 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AAB84C-5E01-4C09-95F6-979675B87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911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有效区间 [1, 3)，当前队列只有 20、30。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6F875E-8000-4045-938D-7CA5AD56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逻辑删除不要求清零旧位置，也不要求整体左移。</a:t>
            </a:r>
          </a:p>
        </p:txBody>
      </p:sp>
    </p:spTree>
    <p:extLst>
      <p:ext uri="{BB962C8B-B14F-4D97-AF65-F5344CB8AC3E}">
        <p14:creationId xmlns:p14="http://schemas.microsoft.com/office/powerpoint/2010/main" val="21242891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ED22D0-997F-430D-ABCF-B23911EF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数组操作与容量边界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15CDFE-8D02-424D-BD60-09CFF89F3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66750" y="1600200"/>
          <a:ext xmlns:a="http://schemas.openxmlformats.org/drawingml/2006/main" cx="108585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6953250"/>
              </a:tblGrid>
              <a:tr h="5397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操作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数组实现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</a:tr>
              <a:tr h="5397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入队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a[tail++] = x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5397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读取队首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a[head]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5397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出队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head++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5397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判空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head == tail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5397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长度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tail - head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092A65-A083-4DA8-8A3A-5FA78839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14925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写入前检查 tail &lt; CAPACITY，读取和出队前检查 head &lt; tail。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230B05-0BB1-4DB0-BC12-0DB5C28AF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2930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循环队列可用取模复用位置，但还需区分队空与队满。</a:t>
            </a:r>
          </a:p>
        </p:txBody>
      </p:sp>
    </p:spTree>
    <p:extLst>
      <p:ext uri="{BB962C8B-B14F-4D97-AF65-F5344CB8AC3E}">
        <p14:creationId xmlns:p14="http://schemas.microsoft.com/office/powerpoint/2010/main" val="2570588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CCF7FC-E8E0-4712-9529-0604623D4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队列与栈的区别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C716C3-F7B0-4B65-868E-47445F854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666750" y="1600200"/>
          <a:ext xmlns:a="http://schemas.openxmlformats.org/drawingml/2006/main" cx="108585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33750"/>
                <a:gridCol w="3762375"/>
                <a:gridCol w="3762375"/>
              </a:tblGrid>
              <a:tr h="61912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比较项目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队列 queue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栈 stack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处理规则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先进先出 FIFO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后进先出 LIFO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插入位置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队尾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栈顶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删除位置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队首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栈顶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依次放入 1、2、3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取出 1、2、3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取出 3、2、1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61912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生活类比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排队打饭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一摞盘子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89BCE6-A6ED-4557-9584-635EEA69A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识别处理顺序，再选择数据结构。</a:t>
            </a:r>
          </a:p>
        </p:txBody>
      </p:sp>
    </p:spTree>
    <p:extLst>
      <p:ext uri="{BB962C8B-B14F-4D97-AF65-F5344CB8AC3E}">
        <p14:creationId xmlns:p14="http://schemas.microsoft.com/office/powerpoint/2010/main" val="85341683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892FBA-9BE5-40DF-8F3F-57EC99E79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例题一 约瑟夫问题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C23032-B334-4EBB-9E76-19F309A1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9F0313-0DCF-41E9-B9E7-AB0BA7E0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38275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洛谷 P1996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FB2B42-6988-445D-A6FA-7253DC5CF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24100"/>
            <a:ext cx="10668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n 个人围成一圈，编号为 1 到 n。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DAB0E5-5338-4CED-9DE2-2E5CFE527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38475"/>
            <a:ext cx="10668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从 1 号开始，报到 m 的人出圈。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3970AE-AF99-4FFD-BBA4-DD1A3F2D5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52850"/>
            <a:ext cx="10668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下一位从 1 重新报数，直到所有人出圈。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E5C348-40A5-4C6C-BCBD-733D2ECE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67225"/>
            <a:ext cx="10668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输出完整的出圈顺序。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8E5938-7A98-428E-B534-CF11A6C8B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8167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https://www.luogu.com.cn/problem/P1996</a:t>
            </a:r>
          </a:p>
        </p:txBody>
      </p:sp>
    </p:spTree>
    <p:extLst>
      <p:ext uri="{BB962C8B-B14F-4D97-AF65-F5344CB8AC3E}">
        <p14:creationId xmlns:p14="http://schemas.microsoft.com/office/powerpoint/2010/main" val="194773646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8B0688-614A-45B1-A361-819CF3EF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用队列模拟圆圈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9025EE-3DA2-4C27-84A7-3E490235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36D3C8-15D2-46BE-BED4-F2C96A1F2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192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原队列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EDC098-F438-471E-9B22-5430D851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68592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025F66-ADB1-412C-B6E5-4CE3F705D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168592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37CF85-88DD-4B39-8D2C-16A609D2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168592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70CB5-2004-4E86-822B-0CDDE9A10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0225" y="168592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ECB2B6-F837-4EB3-A0A0-498FE8DA8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168592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62D6C3-3A43-431F-A110-7ABDF105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47975"/>
            <a:ext cx="1076325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int x = q.front();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A1DB50-8533-45F2-9AF1-315930EE5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02305"/>
            <a:ext cx="1076325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q.pop();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CA6FF1-0580-4B56-821A-B2AD11CD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56635"/>
            <a:ext cx="1076325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q.push(x);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7D46BB-B223-4BD2-BE2B-5C450B32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6722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轮转后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D90D73-C676-4335-A3F8-BDFEC951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3338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FE5F00-2B42-48AF-AECE-8BD33B74A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3338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1579B9-B4D4-4ECE-9E4C-27ED4714D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3338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7917A4-3B0B-4D1B-8D81-CC48C12C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0225" y="43338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D1EAB3-C321-422A-8507-7AE715CD7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3338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81378A-2FC3-461A-8F06-ECCE587CD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队首就是下一个报数的人。每轮先轮转 m - 1 次。</a:t>
            </a:r>
          </a:p>
        </p:txBody>
      </p:sp>
    </p:spTree>
    <p:extLst>
      <p:ext uri="{BB962C8B-B14F-4D97-AF65-F5344CB8AC3E}">
        <p14:creationId xmlns:p14="http://schemas.microsoft.com/office/powerpoint/2010/main" val="163481696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6F9EA4-ECAF-4D62-B786-34AF6C01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第一轮推演 n 等于 5 且 m 等于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555367-DB29-475F-A6D0-3E0775065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5E8F1F-DF17-41AA-BD97-2BB18A510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初始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0DB659-D653-4FD8-9CA9-6A329B3EC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6192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BF4D3-6C86-44A7-815B-EABDE67E8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16192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2DD838-16C6-4676-B134-9A334E45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16192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AAF0A2-FCA4-461B-8ADE-8532D8749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0225" y="16192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A77053-4F8D-4B87-B764-A1863407C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16192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6AF693-7A8E-44CB-861B-3B41CC02F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051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 报 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EBAC2A-2C2C-4054-BC90-5447FC1E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571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572D3C-1C54-445F-981C-EDF41954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571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89B50D-C711-49AC-A56D-F63224EF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571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C94BAF-3B95-4D3B-BFF1-A4DF5C3F3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0225" y="2571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6C1A19-5E10-4B0A-B362-118B4B42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571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AFE2A5-D24D-43B4-AA03-92941C7B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576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 报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C1E977-D3E4-498C-96BA-233B0D61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5242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2A0942-34E3-4A82-95FC-CA8A49A3A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35242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509C49-86A9-4904-B41E-3C548CB7B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5242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D2C8A8-96C1-4229-9292-6979CA212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0225" y="35242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976B32-04D2-42C8-A3AA-F3072531A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5242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4FB577-D536-4261-91D8-0DAAB6F9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101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3 出圈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3198D4-F5ED-4D6A-AC84-2E09BA50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476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389E3A-7019-484B-85C9-4FF728CC7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476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1F47A4-D92A-4B19-B2AD-8C831899E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476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E9BA50-0388-47F1-A3AF-604604C9A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0225" y="4476750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D09274-F52F-4BFE-867E-ED95B67E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3 是第一个出圈的人。下一轮从新队首 4 开始。</a:t>
            </a:r>
          </a:p>
        </p:txBody>
      </p:sp>
    </p:spTree>
    <p:extLst>
      <p:ext uri="{BB962C8B-B14F-4D97-AF65-F5344CB8AC3E}">
        <p14:creationId xmlns:p14="http://schemas.microsoft.com/office/powerpoint/2010/main" val="121483014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F195E6-E975-44DB-A509-8D2CC476F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约瑟夫问题的完整推演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EEBAEF-28BA-4046-AB4B-0279D88DF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666750" y="1600200"/>
          <a:ext xmlns:a="http://schemas.openxmlformats.org/drawingml/2006/main" cx="10858500" cy="3524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143000"/>
                <a:gridCol w="3857625"/>
                <a:gridCol w="1714500"/>
                <a:gridCol w="4143375"/>
              </a:tblGrid>
              <a:tr h="5873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轮次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本轮开始的队列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出圈者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出圈后的队列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</a:tr>
              <a:tr h="5873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1、2、3、4、5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4、5、1、2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5873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4、5、1、2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2、4、5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5873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2、4、5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2、4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5873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2、4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5873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空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F0E83F-B9B6-4743-9F2B-A8DAA32A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出圈顺序：3  1  5  2  4</a:t>
            </a:r>
          </a:p>
        </p:txBody>
      </p:sp>
    </p:spTree>
    <p:extLst>
      <p:ext uri="{BB962C8B-B14F-4D97-AF65-F5344CB8AC3E}">
        <p14:creationId xmlns:p14="http://schemas.microsoft.com/office/powerpoint/2010/main" val="11222255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55D6D8-BC64-4630-8C0F-67B256F0D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约瑟夫问题代码一 初始化与轮转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FF5DDB-CE1C-4589-B537-0BC04F8D6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BA8B93-E1DC-4F09-93B3-29CC7E91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#include &lt;iostream&gt;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991A89-18E6-4145-9623-429A86EB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4589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#include &lt;queue&gt;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4DA074-532B-4855-9645-6669A7BD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48053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using namespace std;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DCA79E-A983-47E4-AAB9-F3901EAE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1517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52F3D5-55D7-4F76-82DA-843CC12D2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14981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int main() {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A91D93-1C37-48F1-949B-9E8FBCDA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8445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int n, m;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8386F3-89BB-49A8-B7F8-19D64746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81909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cin &gt;&gt; n &gt;&gt; m;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A41F79-383A-4750-8F8B-32C55E01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65373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queue&lt;int&gt; q;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15F0EE-5C8D-4A48-A935-F699F9B1E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48837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for (int i = 1; i &lt;= n; i++) q.push(i);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D28331-4B45-49D1-A9DC-AC33CFDC9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32301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D9E3A9-4C55-4ADD-9D3F-F9EBCFDE2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15765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bool first = true;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8D21D2-6804-4D9D-81D3-B48F6794E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99229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while (!q.empty()) {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BBE538-7226-43C4-917A-C79B9D8D3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82693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7A78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007A78"/>
                </a:solidFill>
                <a:latin typeface="Consolas"/>
                <a:ea typeface="Consolas"/>
                <a:cs typeface="Consolas"/>
              </a:rPr>
              <a:t>        // Move the first m - 1 people to the back.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A00130-E39F-4904-A051-6A7A11408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66157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for (int i = 1; i &lt; m; i++) {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8FCE54-00A5-4282-8DB0-CA41D69AA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49621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    int x = q.front();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39D87F-10E5-4080-BBC7-4561E5C8A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33085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    q.pop();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C58F74-2052-4F90-B47D-C65605650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16549"/>
            <a:ext cx="1085850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    q.push(x);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EAB60A-BBF2-4CB9-833D-2D140159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i &lt; m 使内层循环恰好执行 m - 1 次。</a:t>
            </a:r>
          </a:p>
        </p:txBody>
      </p:sp>
    </p:spTree>
    <p:extLst>
      <p:ext uri="{BB962C8B-B14F-4D97-AF65-F5344CB8AC3E}">
        <p14:creationId xmlns:p14="http://schemas.microsoft.com/office/powerpoint/2010/main" val="797225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22BD4F-B72B-47F7-BCF4-3AF35F15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约瑟夫问题代码二 输出与删除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6B25C7-FCB2-4373-A1D7-EB66B61F8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BDA3F8-EEB1-43D7-8AC4-F87E4E795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62100"/>
            <a:ext cx="10763250" cy="3497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}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9CE479-FF12-4DD8-B95C-CFB4B347B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92808"/>
            <a:ext cx="10763250" cy="3497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if (!first) cout &lt;&lt; ' ';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A283E0-7393-40BD-8171-277867CBA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23516"/>
            <a:ext cx="10763250" cy="3497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cout &lt;&lt; q.front();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BC56F8-8817-44A2-BA16-237671B40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54224"/>
            <a:ext cx="10763250" cy="3497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first = false;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AE56C2-1F8C-447E-B650-894567162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84932"/>
            <a:ext cx="10763250" cy="3497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q.pop();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B13562-12DF-4695-A6B3-B84351191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15640"/>
            <a:ext cx="10763250" cy="3497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}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41BC38-A2E8-4A7D-B3E1-0C81E106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46348"/>
            <a:ext cx="10763250" cy="3497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cout &lt;&lt; '\n';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E67050-C53C-44AD-84AA-B52A1B6C4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77056"/>
            <a:ext cx="10763250" cy="3497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return 0;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384C7D-B71C-4228-9EFE-DC1B1EEA2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07764"/>
            <a:ext cx="10763250" cy="3497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216FE8-3076-4E33-AF2D-BAAB5D86B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19625"/>
            <a:ext cx="1076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输出当前队首，再删除他。</a:t>
            </a:r>
          </a:p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新队首自然成为下一轮第一个报数的人。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D7001B-A798-400D-A2A0-0BE2802C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first 只控制空格输出，不影响队列模拟。</a:t>
            </a:r>
          </a:p>
        </p:txBody>
      </p:sp>
    </p:spTree>
    <p:extLst>
      <p:ext uri="{BB962C8B-B14F-4D97-AF65-F5344CB8AC3E}">
        <p14:creationId xmlns:p14="http://schemas.microsoft.com/office/powerpoint/2010/main" val="8414797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DDA4A9-58CF-44D3-81B6-4B1A8BB3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约瑟夫问题的边界与复杂度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9F8AF1-B400-49FC-A343-9A9B72E2B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713C8A-9EC9-48E6-A982-F94F20E91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m = 1：不轮转，每轮直接删除队首。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AE5D46-AB4D-4D78-8BAF-B911EE00F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336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每轮开始：队首是下一个从 1 报数的人。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0E5605-C335-4B65-9C76-9046537D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384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每轮删除一人，共 n 轮。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0D7E1E-B6C7-468F-A9A3-CA89C8BEF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433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时间 O(nm)，空间 O(n)。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21334A-3528-48B4-94DC-16E886B3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67225"/>
            <a:ext cx="1047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原题样例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2AD384-DD2E-4BAD-8F58-F5D478E4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76825"/>
            <a:ext cx="10668000" cy="3261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95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输入：10 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9ABBA3-51EF-4EB1-8268-D85382CAB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83911"/>
            <a:ext cx="10668000" cy="3261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95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输出：3 6 9 2 7 1 8 5 10 4</a:t>
            </a:r>
          </a:p>
        </p:txBody>
      </p:sp>
    </p:spTree>
    <p:extLst>
      <p:ext uri="{BB962C8B-B14F-4D97-AF65-F5344CB8AC3E}">
        <p14:creationId xmlns:p14="http://schemas.microsoft.com/office/powerpoint/2010/main" val="38736771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EB4759-A46F-4795-AADE-708B2C3A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例题二 机器翻译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2D1C09-B304-48FB-B49B-E2589ABFA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A0B5C9-2D23-4786-9A20-E537E902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洛谷 P1540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AE2069-679D-4D99-8C8F-466744B7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66950"/>
            <a:ext cx="10668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内存最多保存 M 个不同单词，文章有 N 个单词。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50B14A-6C7F-4B8F-88C7-266EFCFA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81325"/>
            <a:ext cx="10668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命中内存：直接使用。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0681B8-DD86-405B-BE02-B8969C329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95700"/>
            <a:ext cx="10668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未命中：查一次外存词典，再存入内存。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E16135-C8AF-4E8D-B320-48C9768C4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10075"/>
            <a:ext cx="10668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内存已满：先淘汰最早存入的单词。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41D0F9-B214-40A9-A69E-7423A9A50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24475"/>
            <a:ext cx="1057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求查外存词典的总次数。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4238CC-E32B-447E-9B65-529863AEF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53125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https://www.luogu.com.cn/problem/P1540</a:t>
            </a:r>
          </a:p>
        </p:txBody>
      </p:sp>
    </p:spTree>
    <p:extLst>
      <p:ext uri="{BB962C8B-B14F-4D97-AF65-F5344CB8AC3E}">
        <p14:creationId xmlns:p14="http://schemas.microsoft.com/office/powerpoint/2010/main" val="170396209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445635-B9E4-4D92-B2D1-B24C15228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队列与标记数组的分工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AF1324-7E88-4BE2-9657-28C9A4FE0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66750" y="1600200"/>
          <a:ext xmlns:a="http://schemas.openxmlformats.org/drawingml/2006/main" cx="10858500" cy="2000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95750"/>
                <a:gridCol w="6762750"/>
              </a:tblGrid>
              <a:tr h="6667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数据结构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负责的信息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</a:tr>
              <a:tr h="6667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queue&lt;int&gt; q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保存存入顺序，确定淘汰谁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inMemory[x]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7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判断 x 当前是否在内存中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7C9985-F39A-448B-8A36-F5701354D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67175"/>
            <a:ext cx="1076325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bool inMemory[1001] = {};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BCF013-1BD3-4837-86D2-38D56C4E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910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true：当前在内存中</a:t>
            </a:r>
          </a:p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false：当前不在内存中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8AD95C-B2F4-4E16-ACB0-FA2592919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53125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被淘汰的单词再次出现时，仍然需要查词典。</a:t>
            </a:r>
          </a:p>
        </p:txBody>
      </p:sp>
    </p:spTree>
    <p:extLst>
      <p:ext uri="{BB962C8B-B14F-4D97-AF65-F5344CB8AC3E}">
        <p14:creationId xmlns:p14="http://schemas.microsoft.com/office/powerpoint/2010/main" val="99400821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0BC4AB-E8A1-4D85-AF77-95B8FDA3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处理单词 x 的流程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75AEBA-CE15-459F-9115-1D17D1BF9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A25DEC-12C7-4AC9-A651-861A07F66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28775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1  检查 inMemory[x]。命中则处理下一个单词。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CEEB1C-417D-4CA9-9E49-03108958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52700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  未命中时，查词典次数加 1。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4A60A-389D-4132-B118-6B246B70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76625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  内存已满时，删除队首并清除旧标记。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9B50EA-F093-4A7C-9C3F-37CCCE9C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00550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4  把 x 加入队尾，并设置新标记。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AF8167-1F40-4303-81E0-2D88B465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命中时不重复入队，也不把单词移到队尾。</a:t>
            </a:r>
          </a:p>
        </p:txBody>
      </p:sp>
    </p:spTree>
    <p:extLst>
      <p:ext uri="{BB962C8B-B14F-4D97-AF65-F5344CB8AC3E}">
        <p14:creationId xmlns:p14="http://schemas.microsoft.com/office/powerpoint/2010/main" val="111483474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9A1541-BD53-48CE-93D6-845FF181D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机器翻译的样例推演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EA4BCF-BE96-411C-80CD-3492E85A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7C211C-8E42-4AD5-8134-D1548104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62075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容量 3    单词序列 1 2 1 5 4 4 1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66750" y="2047875"/>
          <a:ext xmlns:a="http://schemas.openxmlformats.org/drawingml/2006/main" cx="108585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857250"/>
                <a:gridCol w="857250"/>
                <a:gridCol w="1381125"/>
                <a:gridCol w="3048000"/>
                <a:gridCol w="3381375"/>
                <a:gridCol w="1333500"/>
              </a:tblGrid>
              <a:tr h="422672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步骤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单词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状态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操作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队列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累计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</a:tr>
              <a:tr h="422672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未命中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加入 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422672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未命中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加入 2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1、2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422672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命中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保持不变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1、2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422672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未命中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加入 5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1、2、5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422672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未命中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淘汰 1，加入 4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2、5、4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422672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命中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保持不变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2、5、4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422672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未命中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淘汰 2，加入 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5、4、1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90531B-849F-4800-845D-EDA31CD6B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第 1、2、4、5、7 步需要查词典，答案为 5。</a:t>
            </a:r>
          </a:p>
        </p:txBody>
      </p:sp>
    </p:spTree>
    <p:extLst>
      <p:ext uri="{BB962C8B-B14F-4D97-AF65-F5344CB8AC3E}">
        <p14:creationId xmlns:p14="http://schemas.microsoft.com/office/powerpoint/2010/main" val="12582578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8FDD71-5B6A-4408-87D8-B327A0EF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再次访问不会改变 FIFO 顺序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AAD891-9A4B-45EC-B39C-D1DC6633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D770D7-8E56-4065-AAB3-6E6835723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第 3 步访问过 1，但它仍然是最早存入的单词。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5A487A-5CDF-44BD-BEAE-367D2FEBF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内存已满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796C2D-5168-474F-83C3-FED3EF426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6574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40AF28-19AC-439A-B51F-78DD0755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6574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4FAC3F-D0DE-4A10-87C4-A30384C6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6574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6A8FAA-B1A1-4546-ACF1-9C1EEAF45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4812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加入 4 后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AF2D9D-3B5C-4712-BD76-09BE0F7C1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9147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B8FA97-9FED-4980-911B-08A9871DF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39147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D4D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816730-B50D-47C7-8C87-287D5AFA4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914775"/>
            <a:ext cx="9810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1EE"/>
          </a:solidFill>
          <a:ln xmlns:a="http://schemas.openxmlformats.org/drawingml/2006/main" w="19050">
            <a:solidFill>
              <a:srgbClr val="007A78"/>
            </a:solidFill>
          </a:ln>
        </p:spPr>
        <p:txBody>
          <a:bodyPr xmlns:a="http://schemas.openxmlformats.org/drawingml/2006/main" lIns="47625" tIns="28575" rIns="47625" bIns="28575" anchor="ctr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107BA2-A172-451C-8972-BA09AD4E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淘汰看存入时间。访问已有单词时，顺序保持不变。</a:t>
            </a:r>
          </a:p>
        </p:txBody>
      </p:sp>
    </p:spTree>
    <p:extLst>
      <p:ext uri="{BB962C8B-B14F-4D97-AF65-F5344CB8AC3E}">
        <p14:creationId xmlns:p14="http://schemas.microsoft.com/office/powerpoint/2010/main" val="202733093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A77267-922E-4CB2-864A-582FE46FB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机器翻译代码一 初始化与命中判断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5A88C7-ED35-4F27-BE29-19853AFA7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F59B7B-8E70-4395-8F0B-E143F6A25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57325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#include &lt;iostream&gt;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05CC67-D45A-4E90-931D-1E08383E5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40789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#include &lt;queue&gt;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344EBD-0CBC-4C4B-9336-8D23A4EB7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4253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using namespace std;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1E8C81-DD11-43A6-B0CD-C1F9CBD09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07717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7C4E53-E386-4AA8-A433-EFC02E326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91181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int main() {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38B77C-B0B7-47FE-81B7-D823BFD95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74645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int M, N;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8E05D1-66A6-4175-9D90-8F93FB38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8109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cin &gt;&gt; M &gt;&gt; N;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67AC2C-523A-4896-8E56-D24BAD05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41573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queue&lt;int&gt; q;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B9AA29-3CA5-4A88-8ED0-980C180C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25037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bool inMemory[1001] = {};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1CFDD8-10F6-4742-AA71-D9E4F105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8501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int answer = 0;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67FC37-8915-4A74-B3EB-5AC516387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91965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8CE0E1-2B20-4C22-B30F-97F50E19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5429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for (int i = 0; i &lt; N; i++) {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51A71-7DFC-4DAC-AA68-96A95A0CF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58893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int x;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D6986C-AFA7-48D6-8CAE-3F20F887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42357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cin &gt;&gt; x;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2C9199-936E-49D8-BF04-BC108DC49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25821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if (inMemory[x]) continue;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1C425B-6E01-4D3C-B1E7-58DFD36A4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09285"/>
            <a:ext cx="10763250" cy="302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answer++;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1CE93D-B892-4F2F-8CA3-19571713A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1076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命中就 continue；只有未命中才执行 answer++。</a:t>
            </a:r>
          </a:p>
        </p:txBody>
      </p:sp>
    </p:spTree>
    <p:extLst>
      <p:ext uri="{BB962C8B-B14F-4D97-AF65-F5344CB8AC3E}">
        <p14:creationId xmlns:p14="http://schemas.microsoft.com/office/powerpoint/2010/main" val="126856791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E426B9-4FA2-4081-858D-CAE57702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机器翻译代码二 淘汰与加入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5F50E-49AC-42A1-8520-85F27F3D2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1D88F8-A91D-436E-8C6F-B2736171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57325"/>
            <a:ext cx="10763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if (static_cast&lt;int&gt;(q.size()) == M) {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3B0A9C-5CE8-47EE-A6F1-DE567FAB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10763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    int oldest = q.front();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71F073-552D-4285-BB1D-AF51C6D5A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10763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    q.pop();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DB2A5A-B013-4450-B915-1878ECC36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43150"/>
            <a:ext cx="10763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    inMemory[oldest] = false;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E88E54-D3BE-4BE5-A414-E817FA25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38425"/>
            <a:ext cx="10763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}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4976B0-5AF3-4C13-B6FE-FB011278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33700"/>
            <a:ext cx="10763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q.push(x);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E4CB40-A35B-4E31-8AEF-B8E2B16E0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28975"/>
            <a:ext cx="10763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    inMemory[x] = true;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629389-1B89-4289-917C-94126FD8C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24250"/>
            <a:ext cx="10763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}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92CFAF-8C6E-47D0-B690-BB64877D5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9525"/>
            <a:ext cx="10763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cout &lt;&lt; answer &lt;&lt; '\n';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F96148-EBA3-40A8-B6D7-F2A44BA56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4800"/>
            <a:ext cx="10763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    return 0;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6A14EA-59B0-4AFD-A6E0-7743C8401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10075"/>
            <a:ext cx="10763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DEE493-4B5A-4B7D-86F4-EFFE68C2D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95875"/>
            <a:ext cx="1076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淘汰时清除标记，插入时设置标记。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F4773F-DF64-415A-817F-979817F35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72150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队列内容与 inMemory 必须始终一致。</a:t>
            </a:r>
          </a:p>
        </p:txBody>
      </p:sp>
    </p:spTree>
    <p:extLst>
      <p:ext uri="{BB962C8B-B14F-4D97-AF65-F5344CB8AC3E}">
        <p14:creationId xmlns:p14="http://schemas.microsoft.com/office/powerpoint/2010/main" val="43766945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06A1A8-66BC-4DE9-8686-74698335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机器翻译的正确性与复杂度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ACD4C-AC13-4B25-874A-35F9E291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79CD98-EC07-42EE-8529-EECCE245E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28775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队列按存入时间保存当前内存中的单词。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736390-B647-4872-BEFA-7251E82C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标记数组准确记录每个单词当前是否存在。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4E8E50-E1CE-4F84-BB32-643A0C26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86125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每个单词只需常数次查询、入队或出队。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188072-ADE1-4587-8B6A-59617114A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48175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时间 O(N + U)，空间 O(M + U)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090B9F-10C7-41B2-A2B6-FE6942BA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24475"/>
            <a:ext cx="1076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本题 U = 1000 固定，时间通常记为 O(N)。</a:t>
            </a:r>
          </a:p>
        </p:txBody>
      </p:sp>
    </p:spTree>
    <p:extLst>
      <p:ext uri="{BB962C8B-B14F-4D97-AF65-F5344CB8AC3E}">
        <p14:creationId xmlns:p14="http://schemas.microsoft.com/office/powerpoint/2010/main" val="2800963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EF640-693D-44A1-9D08-DA92CF562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常见错误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4EC96B-5016-475B-89C5-0189D4C5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graphicFrame>
        <p:nvGraphicFramePr>
          <p:cNvPr id="6" name=""/>
          <p:cNvGraphicFramePr/>
          <p:nvPr/>
        </p:nvGraphicFramePr>
        <p:xfrm>
          <a:off xmlns:a="http://schemas.openxmlformats.org/drawingml/2006/main" x="666750" y="1600200"/>
          <a:ext xmlns:a="http://schemas.openxmlformats.org/drawingml/2006/main" cx="1085850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286250"/>
                <a:gridCol w="6572250"/>
              </a:tblGrid>
              <a:tr h="6508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错误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修正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</a:tr>
              <a:tr h="6508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int x = q.pop()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先 front() 保存，再 pop()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6508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空队列读取或删除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先保证队列非空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6508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循环只读取不删除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加入 pop()，让队列状态前进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6508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命中后重新入队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命中时保持顺序不变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650875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淘汰后不清除标记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将旧单词标记设为 false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0898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5EA0D4-5FC8-4DB7-8D42-4A1F8081D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课堂练习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71201-2C4C-464C-B9CA-9576EC87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AEE3A4-B22E-41A9-AFBF-78CC24574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9065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1  从空队列执行以下操作，求队列、两端和长度。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7EB9B8-227A-48CD-B3C0-8CF9B5CCE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9775"/>
            <a:ext cx="10858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3746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83746"/>
                </a:solidFill>
                <a:latin typeface="Consolas"/>
                <a:ea typeface="Consolas"/>
                <a:cs typeface="Consolas"/>
              </a:rPr>
              <a:t>push(5), push(8), pop(), push(3), push(6), pop()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C6F8B0-C480-47E3-93AD-BBD495D0A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43225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  依次加入 9、2、7，再全部取出，顺序是什么？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D510A8-78D8-4112-9671-9A96679B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71925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  [4, 5, 6] 的队首移到队尾后，队列是什么？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BBE02B-19E7-45FD-9D83-13EACBE5A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1967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4  容量为 2，序列为 1、2、1、3、1，查几次词典？</a:t>
            </a:r>
          </a:p>
        </p:txBody>
      </p:sp>
    </p:spTree>
    <p:extLst>
      <p:ext uri="{BB962C8B-B14F-4D97-AF65-F5344CB8AC3E}">
        <p14:creationId xmlns:p14="http://schemas.microsoft.com/office/powerpoint/2010/main" val="156691676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F344ED-7866-41D0-B091-9F47A133A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课堂练习答案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F6B83F-C4A7-46E0-B17D-52DD482F6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5D9DD4-72BB-4DFD-988E-717A9AA56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04950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1  队列 [3, 6]，队首 3，队尾 6，长度 2。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994145-E690-46A6-941A-D7504DDFF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2  出队顺序为 9、2、7。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44A64B-0736-499D-BF6A-D383667AD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3  队列变为 [5, 6, 4]。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B08177-374B-4D9D-9580-7A0662627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90975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4  查词典 4 次。只有第 3 个单词命中。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65C8C0-9BBA-436C-8306-B02C4845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86350"/>
            <a:ext cx="1076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第 4 题的队列变化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DABCB3-691A-475F-9566-E05165208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95950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[1] → [1, 2] → [1, 2] → [2, 3] → [3, 1]</a:t>
            </a:r>
          </a:p>
        </p:txBody>
      </p:sp>
    </p:spTree>
    <p:extLst>
      <p:ext uri="{BB962C8B-B14F-4D97-AF65-F5344CB8AC3E}">
        <p14:creationId xmlns:p14="http://schemas.microsoft.com/office/powerpoint/2010/main" val="127964083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E9C4B2-5728-4483-89D5-F2E0B858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"/>
            <a:ext cx="10934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83746"/>
                </a:solidFill>
                <a:latin typeface="Microsoft YaHei"/>
                <a:ea typeface="Microsoft YaHei"/>
                <a:cs typeface="Microsoft YaHei"/>
              </a:rPr>
              <a:t>队列操作与题目规则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1FCA1D-71BF-4C6A-8BC5-18264D00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E65224-8CB8-475E-9ED0-8046CCA95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57325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007A78"/>
                </a:solidFill>
                <a:latin typeface="Microsoft YaHei"/>
                <a:ea typeface="Microsoft YaHei"/>
                <a:cs typeface="Microsoft YaHei"/>
              </a:rPr>
              <a:t>push 加入队尾    front 读取队首    pop 删除队首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66750" y="2676525"/>
          <a:ext xmlns:a="http://schemas.openxmlformats.org/drawingml/2006/main" cx="10858500" cy="2343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191125"/>
                <a:gridCol w="5667375"/>
              </a:tblGrid>
              <a:tr h="585788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应用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对应的队列操作</a:t>
                      </a:r>
                    </a:p>
                  </a:txBody>
                  <a:tcPr marL="114300" marR="114300" marT="95250" marB="95250" anchor="ctr">
                    <a:solidFill>
                      <a:srgbClr val="183746"/>
                    </a:solidFill>
                  </a:tcPr>
                </a:tc>
              </a:tr>
              <a:tr h="585788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轮流报数，尚未出圈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把队首取出，再放入队尾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585788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内存已满，需要新单词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淘汰队首，再将新单词入队</a:t>
                      </a:r>
                    </a:p>
                  </a:txBody>
                  <a:tcPr marL="114300" marR="114300" marT="95250" marB="95250" anchor="ctr">
                    <a:solidFill>
                      <a:srgbClr val="E8EFF3"/>
                    </a:solidFill>
                  </a:tcPr>
                </a:tc>
              </a:tr>
              <a:tr h="585788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访问内存中已有单词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2100" b="0">
                          <a:solidFill>
                            <a:srgbClr val="18374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保持队列不变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6451AA-0318-4874-9520-946FD3CA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38775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P1996 约瑟夫问题  https://www.luogu.com.cn/problem/P1996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8D4BE8-812B-40DB-B88A-C4B08A276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95975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36570"/>
                </a:solidFill>
                <a:latin typeface="Microsoft YaHei"/>
                <a:ea typeface="Microsoft YaHei"/>
                <a:cs typeface="Microsoft YaHei"/>
              </a:rPr>
              <a:t>P1540 机器翻译  https://www.luogu.com.cn/problem/P1540</a:t>
            </a:r>
          </a:p>
        </p:txBody>
      </p:sp>
    </p:spTree>
    <p:extLst>
      <p:ext uri="{BB962C8B-B14F-4D97-AF65-F5344CB8AC3E}">
        <p14:creationId xmlns:p14="http://schemas.microsoft.com/office/powerpoint/2010/main" val="9250478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2026-09-13T17:30:31.7980000Z</dcterms:created>
  <dcterms:modified xsi:type="dcterms:W3CDTF">2026-09-13T17:30:31.7980000Z</dcterms:modified>
</coreProperties>
</file>