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79" r:id="rId12"/>
    <p:sldId id="280" r:id="rId13"/>
    <p:sldId id="266" r:id="rId14"/>
    <p:sldId id="267" r:id="rId15"/>
    <p:sldId id="268" r:id="rId16"/>
    <p:sldId id="269" r:id="rId17"/>
    <p:sldId id="270" r:id="rId18"/>
    <p:sldId id="271" r:id="rId19"/>
    <p:sldId id="272" r:id="rId20"/>
    <p:sldId id="273" r:id="rId21"/>
    <p:sldId id="274" r:id="rId22"/>
    <p:sldId id="275" r:id="rId23"/>
    <p:sldId id="276" r:id="rId24"/>
    <p:sldId id="277" r:id="rId25"/>
    <p:sldId id="278" r:id="rId26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71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FEE86-2C2C-42C6-AE66-E189E8D2591B}" type="datetimeFigureOut">
              <a:rPr lang="zh-CN" altLang="en-US" smtClean="0"/>
              <a:t>2015/5/7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7C467-693F-4897-8F15-FBA5A933479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973277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标题和描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FEE86-2C2C-42C6-AE66-E189E8D2591B}" type="datetimeFigureOut">
              <a:rPr lang="zh-CN" altLang="en-US" smtClean="0"/>
              <a:t>2015/5/7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7C467-693F-4897-8F15-FBA5A933479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582389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带描述的引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FEE86-2C2C-42C6-AE66-E189E8D2591B}" type="datetimeFigureOut">
              <a:rPr lang="zh-CN" altLang="en-US" smtClean="0"/>
              <a:t>2015/5/7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7C467-693F-4897-8F15-FBA5A933479C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87726902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FEE86-2C2C-42C6-AE66-E189E8D2591B}" type="datetimeFigureOut">
              <a:rPr lang="zh-CN" altLang="en-US" smtClean="0"/>
              <a:t>2015/5/7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7C467-693F-4897-8F15-FBA5A933479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67501949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言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FEE86-2C2C-42C6-AE66-E189E8D2591B}" type="datetimeFigureOut">
              <a:rPr lang="zh-CN" altLang="en-US" smtClean="0"/>
              <a:t>2015/5/7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7C467-693F-4897-8F15-FBA5A933479C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56370913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真或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FEE86-2C2C-42C6-AE66-E189E8D2591B}" type="datetimeFigureOut">
              <a:rPr lang="zh-CN" altLang="en-US" smtClean="0"/>
              <a:t>2015/5/7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7C467-693F-4897-8F15-FBA5A933479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51702002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FEE86-2C2C-42C6-AE66-E189E8D2591B}" type="datetimeFigureOut">
              <a:rPr lang="zh-CN" altLang="en-US" smtClean="0"/>
              <a:t>2015/5/7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7C467-693F-4897-8F15-FBA5A933479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03184508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FEE86-2C2C-42C6-AE66-E189E8D2591B}" type="datetimeFigureOut">
              <a:rPr lang="zh-CN" altLang="en-US" smtClean="0"/>
              <a:t>2015/5/7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7C467-693F-4897-8F15-FBA5A933479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5476795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FEE86-2C2C-42C6-AE66-E189E8D2591B}" type="datetimeFigureOut">
              <a:rPr lang="zh-CN" altLang="en-US" smtClean="0"/>
              <a:t>2015/5/7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7C467-693F-4897-8F15-FBA5A933479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387254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FEE86-2C2C-42C6-AE66-E189E8D2591B}" type="datetimeFigureOut">
              <a:rPr lang="zh-CN" altLang="en-US" smtClean="0"/>
              <a:t>2015/5/7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7C467-693F-4897-8F15-FBA5A933479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2937497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FEE86-2C2C-42C6-AE66-E189E8D2591B}" type="datetimeFigureOut">
              <a:rPr lang="zh-CN" altLang="en-US" smtClean="0"/>
              <a:t>2015/5/7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7C467-693F-4897-8F15-FBA5A933479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917011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FEE86-2C2C-42C6-AE66-E189E8D2591B}" type="datetimeFigureOut">
              <a:rPr lang="zh-CN" altLang="en-US" smtClean="0"/>
              <a:t>2015/5/7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7C467-693F-4897-8F15-FBA5A933479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578992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FEE86-2C2C-42C6-AE66-E189E8D2591B}" type="datetimeFigureOut">
              <a:rPr lang="zh-CN" altLang="en-US" smtClean="0"/>
              <a:t>2015/5/7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7C467-693F-4897-8F15-FBA5A933479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402711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FEE86-2C2C-42C6-AE66-E189E8D2591B}" type="datetimeFigureOut">
              <a:rPr lang="zh-CN" altLang="en-US" smtClean="0"/>
              <a:t>2015/5/7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7C467-693F-4897-8F15-FBA5A933479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5465288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FEE86-2C2C-42C6-AE66-E189E8D2591B}" type="datetimeFigureOut">
              <a:rPr lang="zh-CN" altLang="en-US" smtClean="0"/>
              <a:t>2015/5/7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7C467-693F-4897-8F15-FBA5A933479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533156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CN" altLang="en-US" smtClean="0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FEE86-2C2C-42C6-AE66-E189E8D2591B}" type="datetimeFigureOut">
              <a:rPr lang="zh-CN" altLang="en-US" smtClean="0"/>
              <a:t>2015/5/7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7C467-693F-4897-8F15-FBA5A933479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814401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8FEE86-2C2C-42C6-AE66-E189E8D2591B}" type="datetimeFigureOut">
              <a:rPr lang="zh-CN" altLang="en-US" smtClean="0"/>
              <a:t>2015/5/7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9A27C467-693F-4897-8F15-FBA5A933479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091104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5.png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CN" altLang="en-US" dirty="0" smtClean="0"/>
              <a:t>浅谈一些概率期望问题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CN" altLang="en-US" dirty="0" smtClean="0"/>
              <a:t>清华大学 交叉信息学院 钟皓曦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7191611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Problem 2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CN" altLang="en-US" dirty="0"/>
          </a:p>
        </p:txBody>
      </p:sp>
      <p:pic>
        <p:nvPicPr>
          <p:cNvPr id="10" name="图片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8991" y="2160589"/>
            <a:ext cx="4876800" cy="3409950"/>
          </a:xfrm>
          <a:prstGeom prst="rect">
            <a:avLst/>
          </a:prstGeom>
        </p:spPr>
      </p:pic>
      <p:pic>
        <p:nvPicPr>
          <p:cNvPr id="11" name="图片 1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37448" y="3791412"/>
            <a:ext cx="2466975" cy="619125"/>
          </a:xfrm>
          <a:prstGeom prst="rect">
            <a:avLst/>
          </a:prstGeom>
        </p:spPr>
      </p:pic>
      <p:cxnSp>
        <p:nvCxnSpPr>
          <p:cNvPr id="15" name="直接箭头连接符 14"/>
          <p:cNvCxnSpPr/>
          <p:nvPr/>
        </p:nvCxnSpPr>
        <p:spPr>
          <a:xfrm flipH="1" flipV="1">
            <a:off x="2947916" y="4763069"/>
            <a:ext cx="2797791" cy="655092"/>
          </a:xfrm>
          <a:prstGeom prst="straightConnector1">
            <a:avLst/>
          </a:prstGeom>
          <a:ln w="666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文本框 15"/>
          <p:cNvSpPr txBox="1"/>
          <p:nvPr/>
        </p:nvSpPr>
        <p:spPr>
          <a:xfrm>
            <a:off x="5991619" y="5156551"/>
            <a:ext cx="27586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dirty="0" smtClean="0"/>
              <a:t>为什么？</a:t>
            </a:r>
            <a:endParaRPr lang="zh-CN" altLang="en-US" sz="2800" dirty="0"/>
          </a:p>
        </p:txBody>
      </p:sp>
    </p:spTree>
    <p:extLst>
      <p:ext uri="{BB962C8B-B14F-4D97-AF65-F5344CB8AC3E}">
        <p14:creationId xmlns:p14="http://schemas.microsoft.com/office/powerpoint/2010/main" val="40855316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Problem 2.333333</a:t>
            </a:r>
            <a:endParaRPr lang="zh-CN" alt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内容占位符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zh-CN" altLang="en-US" sz="2800" dirty="0" smtClean="0"/>
                  <a:t>小葱想要过河，过河有两条路</a:t>
                </a:r>
                <a:endParaRPr lang="en-US" altLang="zh-CN" sz="2800" dirty="0" smtClean="0"/>
              </a:p>
              <a:p>
                <a:r>
                  <a:rPr lang="zh-CN" altLang="en-US" sz="2800" dirty="0"/>
                  <a:t>一条</a:t>
                </a:r>
                <a:r>
                  <a:rPr lang="zh-CN" altLang="en-US" sz="2800" dirty="0" smtClean="0"/>
                  <a:t>路有</a:t>
                </a:r>
                <a14:m>
                  <m:oMath xmlns:m="http://schemas.openxmlformats.org/officeDocument/2006/math">
                    <m:r>
                      <a:rPr lang="en-US" altLang="zh-CN" sz="2800" b="0" i="1" smtClean="0">
                        <a:latin typeface="Cambria Math" panose="02040503050406030204" pitchFamily="18" charset="0"/>
                      </a:rPr>
                      <m:t>100</m:t>
                    </m:r>
                  </m:oMath>
                </a14:m>
                <a:r>
                  <a:rPr lang="zh-CN" altLang="en-US" sz="2800" dirty="0" smtClean="0"/>
                  <a:t>个石头，每个石头有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zh-CN" sz="28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zh-CN" sz="28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altLang="zh-CN" sz="2800" b="0" i="1" smtClean="0">
                            <a:latin typeface="Cambria Math" panose="02040503050406030204" pitchFamily="18" charset="0"/>
                          </a:rPr>
                          <m:t>100</m:t>
                        </m:r>
                      </m:den>
                    </m:f>
                  </m:oMath>
                </a14:m>
                <a:r>
                  <a:rPr lang="zh-CN" altLang="en-US" sz="2800" dirty="0" smtClean="0"/>
                  <a:t>的概率会挂掉</a:t>
                </a:r>
                <a:endParaRPr lang="en-US" altLang="zh-CN" sz="2800" dirty="0" smtClean="0"/>
              </a:p>
              <a:p>
                <a:r>
                  <a:rPr lang="zh-CN" altLang="en-US" sz="2800" dirty="0"/>
                  <a:t>一条</a:t>
                </a:r>
                <a:r>
                  <a:rPr lang="zh-CN" altLang="en-US" sz="2800" dirty="0" smtClean="0"/>
                  <a:t>路有</a:t>
                </a:r>
                <a14:m>
                  <m:oMath xmlns:m="http://schemas.openxmlformats.org/officeDocument/2006/math">
                    <m:r>
                      <a:rPr lang="en-US" altLang="zh-CN" sz="2800" b="0" i="1" smtClean="0">
                        <a:latin typeface="Cambria Math" panose="02040503050406030204" pitchFamily="18" charset="0"/>
                      </a:rPr>
                      <m:t>1000</m:t>
                    </m:r>
                  </m:oMath>
                </a14:m>
                <a:r>
                  <a:rPr lang="zh-CN" altLang="en-US" sz="2800" dirty="0" smtClean="0"/>
                  <a:t>个石头，每个石头有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zh-CN" sz="28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zh-CN" sz="28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altLang="zh-CN" sz="2800" b="0" i="1" smtClean="0">
                            <a:latin typeface="Cambria Math" panose="02040503050406030204" pitchFamily="18" charset="0"/>
                          </a:rPr>
                          <m:t>1000</m:t>
                        </m:r>
                      </m:den>
                    </m:f>
                  </m:oMath>
                </a14:m>
                <a:r>
                  <a:rPr lang="zh-CN" altLang="en-US" sz="2800" dirty="0" smtClean="0"/>
                  <a:t>的概率会挂掉</a:t>
                </a:r>
                <a:endParaRPr lang="en-US" altLang="zh-CN" sz="2800" dirty="0" smtClean="0"/>
              </a:p>
              <a:p>
                <a:r>
                  <a:rPr lang="zh-CN" altLang="en-US" sz="2800" dirty="0" smtClean="0"/>
                  <a:t>小葱应该走哪边呢？</a:t>
                </a:r>
                <a:endParaRPr lang="en-US" altLang="zh-CN" sz="2800" dirty="0" smtClean="0"/>
              </a:p>
              <a:p>
                <a:r>
                  <a:rPr lang="zh-CN" altLang="en-US" sz="2800" dirty="0" smtClean="0"/>
                  <a:t>请勿使用计算器</a:t>
                </a:r>
                <a:endParaRPr lang="zh-CN" altLang="en-US" sz="2800" dirty="0"/>
              </a:p>
            </p:txBody>
          </p:sp>
        </mc:Choice>
        <mc:Fallback xmlns="">
          <p:sp>
            <p:nvSpPr>
              <p:cNvPr id="3" name="内容占位符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2"/>
                <a:stretch>
                  <a:fillRect l="-851" t="-1413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9433894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Problem 2.333333</a:t>
            </a:r>
            <a:endParaRPr lang="zh-CN" alt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内容占位符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n-US" altLang="zh-CN" sz="28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zh-CN" sz="2800" i="1">
                            <a:latin typeface="Cambria Math" panose="02040503050406030204" pitchFamily="18" charset="0"/>
                          </a:rPr>
                          <m:t>(</m:t>
                        </m:r>
                        <m:f>
                          <m:fPr>
                            <m:ctrlPr>
                              <a:rPr lang="en-US" altLang="zh-CN" sz="28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altLang="zh-CN" sz="2800" i="1">
                                <a:latin typeface="Cambria Math" panose="02040503050406030204" pitchFamily="18" charset="0"/>
                              </a:rPr>
                              <m:t>999</m:t>
                            </m:r>
                          </m:num>
                          <m:den>
                            <m:r>
                              <a:rPr lang="en-US" altLang="zh-CN" sz="2800" i="1">
                                <a:latin typeface="Cambria Math" panose="02040503050406030204" pitchFamily="18" charset="0"/>
                              </a:rPr>
                              <m:t>1000</m:t>
                            </m:r>
                          </m:den>
                        </m:f>
                        <m:r>
                          <a:rPr lang="en-US" altLang="zh-CN" sz="2800" i="1">
                            <a:latin typeface="Cambria Math" panose="02040503050406030204" pitchFamily="18" charset="0"/>
                          </a:rPr>
                          <m:t>)</m:t>
                        </m:r>
                      </m:e>
                      <m:sup>
                        <m:r>
                          <a:rPr lang="en-US" altLang="zh-CN" sz="2800" b="0" i="1" smtClean="0">
                            <a:latin typeface="Cambria Math" panose="02040503050406030204" pitchFamily="18" charset="0"/>
                          </a:rPr>
                          <m:t>10</m:t>
                        </m:r>
                      </m:sup>
                    </m:sSup>
                    <m:r>
                      <a:rPr lang="en-US" altLang="zh-CN" sz="2800" b="0" i="1" smtClean="0">
                        <a:latin typeface="Cambria Math" panose="02040503050406030204" pitchFamily="18" charset="0"/>
                      </a:rPr>
                      <m:t>&gt;</m:t>
                    </m:r>
                    <m:f>
                      <m:fPr>
                        <m:ctrlPr>
                          <a:rPr lang="en-US" altLang="zh-CN" sz="28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zh-CN" sz="2800" b="0" i="1" smtClean="0">
                            <a:latin typeface="Cambria Math" panose="02040503050406030204" pitchFamily="18" charset="0"/>
                          </a:rPr>
                          <m:t>999</m:t>
                        </m:r>
                      </m:num>
                      <m:den>
                        <m:r>
                          <a:rPr lang="en-US" altLang="zh-CN" sz="2800" b="0" i="1" smtClean="0">
                            <a:latin typeface="Cambria Math" panose="02040503050406030204" pitchFamily="18" charset="0"/>
                          </a:rPr>
                          <m:t>1000</m:t>
                        </m:r>
                      </m:den>
                    </m:f>
                    <m:r>
                      <a:rPr lang="en-US" altLang="zh-CN" sz="2800" b="0" i="1" smtClean="0">
                        <a:latin typeface="Cambria Math" panose="02040503050406030204" pitchFamily="18" charset="0"/>
                      </a:rPr>
                      <m:t>×…×</m:t>
                    </m:r>
                    <m:f>
                      <m:fPr>
                        <m:ctrlPr>
                          <a:rPr lang="en-US" altLang="zh-CN" sz="28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zh-CN" sz="2800" b="0" i="1" smtClean="0">
                            <a:latin typeface="Cambria Math" panose="02040503050406030204" pitchFamily="18" charset="0"/>
                          </a:rPr>
                          <m:t>990</m:t>
                        </m:r>
                      </m:num>
                      <m:den>
                        <m:r>
                          <a:rPr lang="en-US" altLang="zh-CN" sz="2800" b="0" i="1" smtClean="0">
                            <a:latin typeface="Cambria Math" panose="02040503050406030204" pitchFamily="18" charset="0"/>
                          </a:rPr>
                          <m:t>991</m:t>
                        </m:r>
                      </m:den>
                    </m:f>
                    <m:r>
                      <a:rPr lang="en-US" altLang="zh-CN" sz="28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altLang="zh-CN" sz="28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zh-CN" sz="2800" b="0" i="1" smtClean="0">
                            <a:latin typeface="Cambria Math" panose="02040503050406030204" pitchFamily="18" charset="0"/>
                          </a:rPr>
                          <m:t>99</m:t>
                        </m:r>
                      </m:num>
                      <m:den>
                        <m:r>
                          <a:rPr lang="en-US" altLang="zh-CN" sz="2800" b="0" i="1" smtClean="0">
                            <a:latin typeface="Cambria Math" panose="02040503050406030204" pitchFamily="18" charset="0"/>
                          </a:rPr>
                          <m:t>100</m:t>
                        </m:r>
                      </m:den>
                    </m:f>
                  </m:oMath>
                </a14:m>
                <a:endParaRPr lang="en-US" altLang="zh-CN" sz="2800" dirty="0" smtClean="0"/>
              </a:p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n-US" altLang="zh-CN" sz="28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zh-CN" sz="2800" i="1">
                            <a:latin typeface="Cambria Math" panose="02040503050406030204" pitchFamily="18" charset="0"/>
                          </a:rPr>
                          <m:t>(</m:t>
                        </m:r>
                        <m:f>
                          <m:fPr>
                            <m:ctrlPr>
                              <a:rPr lang="en-US" altLang="zh-CN" sz="28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altLang="zh-CN" sz="2800" i="1">
                                <a:latin typeface="Cambria Math" panose="02040503050406030204" pitchFamily="18" charset="0"/>
                              </a:rPr>
                              <m:t>999</m:t>
                            </m:r>
                          </m:num>
                          <m:den>
                            <m:r>
                              <a:rPr lang="en-US" altLang="zh-CN" sz="2800" i="1">
                                <a:latin typeface="Cambria Math" panose="02040503050406030204" pitchFamily="18" charset="0"/>
                              </a:rPr>
                              <m:t>1000</m:t>
                            </m:r>
                          </m:den>
                        </m:f>
                        <m:r>
                          <a:rPr lang="en-US" altLang="zh-CN" sz="2800" i="1">
                            <a:latin typeface="Cambria Math" panose="02040503050406030204" pitchFamily="18" charset="0"/>
                          </a:rPr>
                          <m:t>)</m:t>
                        </m:r>
                      </m:e>
                      <m:sup>
                        <m:r>
                          <a:rPr lang="en-US" altLang="zh-CN" sz="2800" i="1">
                            <a:latin typeface="Cambria Math" panose="02040503050406030204" pitchFamily="18" charset="0"/>
                          </a:rPr>
                          <m:t>10</m:t>
                        </m:r>
                        <m:r>
                          <a:rPr lang="en-US" altLang="zh-CN" sz="2800" b="0" i="1" smtClean="0">
                            <a:latin typeface="Cambria Math" panose="02040503050406030204" pitchFamily="18" charset="0"/>
                          </a:rPr>
                          <m:t>00</m:t>
                        </m:r>
                      </m:sup>
                    </m:sSup>
                    <m:sSup>
                      <m:sSupPr>
                        <m:ctrlPr>
                          <a:rPr lang="en-US" altLang="zh-CN" sz="28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zh-CN" sz="2800" b="0" i="1" smtClean="0">
                            <a:latin typeface="Cambria Math" panose="02040503050406030204" pitchFamily="18" charset="0"/>
                          </a:rPr>
                          <m:t>&gt;</m:t>
                        </m:r>
                        <m:r>
                          <a:rPr lang="en-US" altLang="zh-CN" sz="2800" i="1">
                            <a:latin typeface="Cambria Math" panose="02040503050406030204" pitchFamily="18" charset="0"/>
                          </a:rPr>
                          <m:t>(</m:t>
                        </m:r>
                        <m:f>
                          <m:fPr>
                            <m:ctrlPr>
                              <a:rPr lang="en-US" altLang="zh-CN" sz="28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altLang="zh-CN" sz="2800" i="1">
                                <a:latin typeface="Cambria Math" panose="02040503050406030204" pitchFamily="18" charset="0"/>
                              </a:rPr>
                              <m:t>99</m:t>
                            </m:r>
                          </m:num>
                          <m:den>
                            <m:r>
                              <a:rPr lang="en-US" altLang="zh-CN" sz="2800" i="1">
                                <a:latin typeface="Cambria Math" panose="02040503050406030204" pitchFamily="18" charset="0"/>
                              </a:rPr>
                              <m:t>100</m:t>
                            </m:r>
                          </m:den>
                        </m:f>
                        <m:r>
                          <a:rPr lang="en-US" altLang="zh-CN" sz="2800" i="1">
                            <a:latin typeface="Cambria Math" panose="02040503050406030204" pitchFamily="18" charset="0"/>
                          </a:rPr>
                          <m:t>)</m:t>
                        </m:r>
                      </m:e>
                      <m:sup>
                        <m:r>
                          <a:rPr lang="en-US" altLang="zh-CN" sz="2800" i="1">
                            <a:latin typeface="Cambria Math" panose="02040503050406030204" pitchFamily="18" charset="0"/>
                          </a:rPr>
                          <m:t>1</m:t>
                        </m:r>
                        <m:r>
                          <a:rPr lang="en-US" altLang="zh-CN" sz="2800" b="0" i="1" smtClean="0">
                            <a:latin typeface="Cambria Math" panose="02040503050406030204" pitchFamily="18" charset="0"/>
                          </a:rPr>
                          <m:t>0</m:t>
                        </m:r>
                        <m:r>
                          <a:rPr lang="en-US" altLang="zh-CN" sz="2800" i="1">
                            <a:latin typeface="Cambria Math" panose="02040503050406030204" pitchFamily="18" charset="0"/>
                          </a:rPr>
                          <m:t>0</m:t>
                        </m:r>
                      </m:sup>
                    </m:sSup>
                  </m:oMath>
                </a14:m>
                <a:endParaRPr lang="zh-CN" altLang="en-US" sz="2800" dirty="0"/>
              </a:p>
            </p:txBody>
          </p:sp>
        </mc:Choice>
        <mc:Fallback xmlns="">
          <p:sp>
            <p:nvSpPr>
              <p:cNvPr id="3" name="内容占位符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5998992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Problem 3</a:t>
            </a:r>
            <a:endParaRPr lang="zh-CN" alt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内容占位符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zh-CN" altLang="en-US" sz="2800" dirty="0" smtClean="0"/>
                  <a:t>小葱在平面上画了很多条平行等间距为</a:t>
                </a:r>
                <a14:m>
                  <m:oMath xmlns:m="http://schemas.openxmlformats.org/officeDocument/2006/math">
                    <m:r>
                      <a:rPr lang="en-US" altLang="zh-CN" sz="2800" b="0" i="1" smtClean="0">
                        <a:latin typeface="Cambria Math" panose="02040503050406030204" pitchFamily="18" charset="0"/>
                      </a:rPr>
                      <m:t>𝑙</m:t>
                    </m:r>
                  </m:oMath>
                </a14:m>
                <a:r>
                  <a:rPr lang="zh-CN" altLang="en-US" sz="2800" dirty="0" smtClean="0"/>
                  <a:t>的直线</a:t>
                </a:r>
                <a:endParaRPr lang="en-US" altLang="zh-CN" sz="2800" dirty="0" smtClean="0"/>
              </a:p>
              <a:p>
                <a:r>
                  <a:rPr lang="zh-CN" altLang="en-US" sz="2800" dirty="0" smtClean="0"/>
                  <a:t>小葱将长度为</a:t>
                </a:r>
                <a:r>
                  <a:rPr lang="en-US" altLang="zh-CN" sz="2800" dirty="0" smtClean="0"/>
                  <a:t>1</a:t>
                </a:r>
                <a:r>
                  <a:rPr lang="zh-CN" altLang="en-US" sz="2800" dirty="0" smtClean="0"/>
                  <a:t>的针投到这个平面上</a:t>
                </a:r>
                <a:endParaRPr lang="en-US" altLang="zh-CN" sz="2800" dirty="0" smtClean="0"/>
              </a:p>
              <a:p>
                <a:r>
                  <a:rPr lang="zh-CN" altLang="en-US" sz="2800" dirty="0" smtClean="0"/>
                  <a:t>问针与直线相交的概率</a:t>
                </a:r>
                <a:endParaRPr lang="zh-CN" altLang="en-US" sz="2800" dirty="0"/>
              </a:p>
            </p:txBody>
          </p:sp>
        </mc:Choice>
        <mc:Fallback xmlns="">
          <p:sp>
            <p:nvSpPr>
              <p:cNvPr id="3" name="内容占位符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2"/>
                <a:stretch>
                  <a:fillRect l="-851" t="-1413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929421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Problem 3</a:t>
            </a:r>
            <a:endParaRPr lang="zh-CN" alt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内容占位符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zh-CN" altLang="en-US" sz="2800" dirty="0" smtClean="0"/>
                  <a:t>经典的蒲丰投针问题</a:t>
                </a:r>
                <a:endParaRPr lang="en-US" altLang="zh-CN" sz="2800" dirty="0" smtClean="0"/>
              </a:p>
              <a:p>
                <a:r>
                  <a:rPr lang="zh-CN" altLang="en-US" sz="2800" dirty="0"/>
                  <a:t>分</a:t>
                </a:r>
                <a:r>
                  <a:rPr lang="zh-CN" altLang="en-US" sz="2800" dirty="0" smtClean="0"/>
                  <a:t>情况讨论</a:t>
                </a:r>
                <a:endParaRPr lang="en-US" altLang="zh-CN" sz="2800" dirty="0" smtClean="0"/>
              </a:p>
              <a:p>
                <a:r>
                  <a:rPr lang="zh-CN" altLang="en-US" sz="2800" dirty="0" smtClean="0"/>
                  <a:t>当</a:t>
                </a:r>
                <a14:m>
                  <m:oMath xmlns:m="http://schemas.openxmlformats.org/officeDocument/2006/math">
                    <m:r>
                      <a:rPr lang="en-US" altLang="zh-CN" sz="2800" b="0" i="1" smtClean="0">
                        <a:latin typeface="Cambria Math" panose="02040503050406030204" pitchFamily="18" charset="0"/>
                      </a:rPr>
                      <m:t>𝑙</m:t>
                    </m:r>
                    <m:r>
                      <a:rPr lang="en-US" altLang="zh-CN" sz="2800" b="0" i="1" smtClean="0">
                        <a:latin typeface="Cambria Math" panose="02040503050406030204" pitchFamily="18" charset="0"/>
                      </a:rPr>
                      <m:t>≤1</m:t>
                    </m:r>
                  </m:oMath>
                </a14:m>
                <a:endParaRPr lang="zh-CN" altLang="en-US" sz="2800" dirty="0"/>
              </a:p>
            </p:txBody>
          </p:sp>
        </mc:Choice>
        <mc:Fallback xmlns="">
          <p:sp>
            <p:nvSpPr>
              <p:cNvPr id="3" name="内容占位符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2"/>
                <a:stretch>
                  <a:fillRect l="-851" t="-1413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图片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22399" y="3316407"/>
            <a:ext cx="5090968" cy="21451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75076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Problem 3</a:t>
            </a:r>
            <a:endParaRPr lang="zh-CN" alt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内容占位符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zh-CN" altLang="en-US" sz="2800" dirty="0" smtClean="0"/>
                  <a:t>当</a:t>
                </a:r>
                <a14:m>
                  <m:oMath xmlns:m="http://schemas.openxmlformats.org/officeDocument/2006/math">
                    <m:r>
                      <a:rPr lang="en-US" altLang="zh-CN" sz="2800" b="0" i="1" smtClean="0">
                        <a:latin typeface="Cambria Math" panose="02040503050406030204" pitchFamily="18" charset="0"/>
                      </a:rPr>
                      <m:t>𝑙</m:t>
                    </m:r>
                    <m:r>
                      <a:rPr lang="en-US" altLang="zh-CN" sz="2800" b="0" i="1" smtClean="0">
                        <a:latin typeface="Cambria Math" panose="02040503050406030204" pitchFamily="18" charset="0"/>
                      </a:rPr>
                      <m:t>&gt;1</m:t>
                    </m:r>
                  </m:oMath>
                </a14:m>
                <a:endParaRPr lang="zh-CN" altLang="en-US" sz="2800" dirty="0"/>
              </a:p>
            </p:txBody>
          </p:sp>
        </mc:Choice>
        <mc:Fallback xmlns="">
          <p:sp>
            <p:nvSpPr>
              <p:cNvPr id="3" name="内容占位符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2"/>
                <a:stretch>
                  <a:fillRect l="-851" t="-1413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图片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88939" y="1930400"/>
            <a:ext cx="3228975" cy="1981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9842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Problem 4</a:t>
            </a:r>
            <a:endParaRPr lang="zh-CN" alt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内容占位符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zh-CN" altLang="en-US" sz="2800" dirty="0" smtClean="0"/>
                  <a:t>小泽在数轴上的</a:t>
                </a:r>
                <a14:m>
                  <m:oMath xmlns:m="http://schemas.openxmlformats.org/officeDocument/2006/math">
                    <m:r>
                      <a:rPr lang="en-US" altLang="zh-CN" sz="2800" b="0" i="1" smtClean="0">
                        <a:latin typeface="Cambria Math" panose="02040503050406030204" pitchFamily="18" charset="0"/>
                      </a:rPr>
                      <m:t>0</m:t>
                    </m:r>
                  </m:oMath>
                </a14:m>
                <a:r>
                  <a:rPr lang="zh-CN" altLang="en-US" sz="2800" dirty="0" smtClean="0"/>
                  <a:t>点处</a:t>
                </a:r>
                <a:endParaRPr lang="en-US" altLang="zh-CN" sz="2800" dirty="0" smtClean="0"/>
              </a:p>
              <a:p>
                <a:r>
                  <a:rPr lang="zh-CN" altLang="en-US" sz="2800" dirty="0" smtClean="0"/>
                  <a:t>小泽每次有</a:t>
                </a:r>
                <a14:m>
                  <m:oMath xmlns:m="http://schemas.openxmlformats.org/officeDocument/2006/math">
                    <m:r>
                      <a:rPr lang="en-US" altLang="zh-CN" sz="2800" b="0" i="1" smtClean="0">
                        <a:latin typeface="Cambria Math" panose="02040503050406030204" pitchFamily="18" charset="0"/>
                      </a:rPr>
                      <m:t>𝑟</m:t>
                    </m:r>
                  </m:oMath>
                </a14:m>
                <a:r>
                  <a:rPr lang="zh-CN" altLang="en-US" sz="2800" dirty="0" smtClean="0"/>
                  <a:t>的概率向右走，有</a:t>
                </a:r>
                <a14:m>
                  <m:oMath xmlns:m="http://schemas.openxmlformats.org/officeDocument/2006/math">
                    <m:r>
                      <a:rPr lang="en-US" altLang="zh-CN" sz="2800" b="0" i="1" smtClean="0">
                        <a:latin typeface="Cambria Math" panose="02040503050406030204" pitchFamily="18" charset="0"/>
                      </a:rPr>
                      <m:t>1−</m:t>
                    </m:r>
                    <m:r>
                      <a:rPr lang="en-US" altLang="zh-CN" sz="2800" b="0" i="1" smtClean="0">
                        <a:latin typeface="Cambria Math" panose="02040503050406030204" pitchFamily="18" charset="0"/>
                      </a:rPr>
                      <m:t>𝑟</m:t>
                    </m:r>
                  </m:oMath>
                </a14:m>
                <a:r>
                  <a:rPr lang="zh-CN" altLang="en-US" sz="2800" dirty="0" smtClean="0"/>
                  <a:t>的概率向左走</a:t>
                </a:r>
                <a:endParaRPr lang="en-US" altLang="zh-CN" sz="2800" dirty="0" smtClean="0"/>
              </a:p>
              <a:p>
                <a:r>
                  <a:rPr lang="zh-CN" altLang="en-US" sz="2800" dirty="0" smtClean="0"/>
                  <a:t>问小泽走到</a:t>
                </a:r>
                <a14:m>
                  <m:oMath xmlns:m="http://schemas.openxmlformats.org/officeDocument/2006/math">
                    <m:r>
                      <a:rPr lang="en-US" altLang="zh-CN" sz="2800" b="0" i="1" smtClean="0">
                        <a:latin typeface="Cambria Math" panose="02040503050406030204" pitchFamily="18" charset="0"/>
                      </a:rPr>
                      <m:t>−1</m:t>
                    </m:r>
                    <m:r>
                      <a:rPr lang="zh-CN" altLang="en-US" sz="2800" i="1">
                        <a:latin typeface="Cambria Math" panose="02040503050406030204" pitchFamily="18" charset="0"/>
                      </a:rPr>
                      <m:t>处</m:t>
                    </m:r>
                  </m:oMath>
                </a14:m>
                <a:r>
                  <a:rPr lang="zh-CN" altLang="en-US" sz="2800" dirty="0" smtClean="0"/>
                  <a:t>的概率</a:t>
                </a:r>
                <a:endParaRPr lang="zh-CN" altLang="en-US" sz="2800" dirty="0"/>
              </a:p>
            </p:txBody>
          </p:sp>
        </mc:Choice>
        <mc:Fallback xmlns="">
          <p:sp>
            <p:nvSpPr>
              <p:cNvPr id="3" name="内容占位符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2"/>
                <a:stretch>
                  <a:fillRect l="-851" t="-1413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3121664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Problem 4</a:t>
            </a:r>
            <a:endParaRPr lang="zh-CN" alt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内容占位符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lnSpcReduction="10000"/>
              </a:bodyPr>
              <a:lstStyle/>
              <a:p>
                <a:r>
                  <a:rPr lang="zh-CN" altLang="en-US" sz="2800" dirty="0" smtClean="0"/>
                  <a:t>如果直接列求和式计算</a:t>
                </a:r>
                <a:endParaRPr lang="en-US" altLang="zh-CN" sz="2800" dirty="0" smtClean="0"/>
              </a:p>
              <a:p>
                <a:r>
                  <a:rPr lang="zh-CN" altLang="en-US" sz="2800" dirty="0" smtClean="0"/>
                  <a:t>大量组合数求和，卡特兰数，级数</a:t>
                </a:r>
                <a:endParaRPr lang="en-US" altLang="zh-CN" sz="2800" dirty="0" smtClean="0"/>
              </a:p>
              <a:p>
                <a:r>
                  <a:rPr lang="zh-CN" altLang="en-US" sz="2800" dirty="0" smtClean="0"/>
                  <a:t>设答案为</a:t>
                </a:r>
                <a14:m>
                  <m:oMath xmlns:m="http://schemas.openxmlformats.org/officeDocument/2006/math">
                    <m:r>
                      <a:rPr lang="en-US" altLang="zh-CN" sz="2800" b="0" i="1" smtClean="0">
                        <a:latin typeface="Cambria Math" panose="02040503050406030204" pitchFamily="18" charset="0"/>
                      </a:rPr>
                      <m:t>𝑝</m:t>
                    </m:r>
                    <m:r>
                      <a:rPr lang="zh-CN" altLang="en-US" sz="2800" i="1">
                        <a:latin typeface="Cambria Math" panose="02040503050406030204" pitchFamily="18" charset="0"/>
                      </a:rPr>
                      <m:t>，</m:t>
                    </m:r>
                  </m:oMath>
                </a14:m>
                <a:r>
                  <a:rPr lang="zh-CN" altLang="en-US" sz="2800" dirty="0" smtClean="0"/>
                  <a:t>则</a:t>
                </a:r>
                <a:endParaRPr lang="en-US" altLang="zh-CN" sz="2800" dirty="0" smtClean="0"/>
              </a:p>
              <a:p>
                <a14:m>
                  <m:oMath xmlns:m="http://schemas.openxmlformats.org/officeDocument/2006/math">
                    <m:r>
                      <a:rPr lang="en-US" altLang="zh-CN" sz="2800" b="0" i="1" smtClean="0">
                        <a:latin typeface="Cambria Math" panose="02040503050406030204" pitchFamily="18" charset="0"/>
                      </a:rPr>
                      <m:t>𝑝</m:t>
                    </m:r>
                    <m:r>
                      <a:rPr lang="en-US" altLang="zh-CN" sz="2800" b="0" i="1" smtClean="0">
                        <a:latin typeface="Cambria Math" panose="02040503050406030204" pitchFamily="18" charset="0"/>
                      </a:rPr>
                      <m:t>=1−</m:t>
                    </m:r>
                    <m:r>
                      <a:rPr lang="en-US" altLang="zh-CN" sz="2800" b="0" i="1" smtClean="0">
                        <a:latin typeface="Cambria Math" panose="02040503050406030204" pitchFamily="18" charset="0"/>
                      </a:rPr>
                      <m:t>𝑟</m:t>
                    </m:r>
                    <m:r>
                      <a:rPr lang="en-US" altLang="zh-CN" sz="2800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altLang="zh-CN" sz="2800" b="0" i="1" smtClean="0">
                        <a:latin typeface="Cambria Math" panose="02040503050406030204" pitchFamily="18" charset="0"/>
                      </a:rPr>
                      <m:t>𝑟</m:t>
                    </m:r>
                    <m:r>
                      <a:rPr lang="en-US" altLang="zh-CN" sz="2800" b="0" i="1" smtClean="0">
                        <a:latin typeface="Cambria Math" panose="02040503050406030204" pitchFamily="18" charset="0"/>
                      </a:rPr>
                      <m:t>×</m:t>
                    </m:r>
                    <m:sSup>
                      <m:sSupPr>
                        <m:ctrlPr>
                          <a:rPr lang="en-US" altLang="zh-CN" sz="28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zh-CN" sz="2800" b="0" i="1" smtClean="0">
                            <a:latin typeface="Cambria Math" panose="02040503050406030204" pitchFamily="18" charset="0"/>
                          </a:rPr>
                          <m:t>𝑝</m:t>
                        </m:r>
                      </m:e>
                      <m:sup>
                        <m:r>
                          <a:rPr lang="en-US" altLang="zh-CN" sz="28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endParaRPr lang="en-US" altLang="zh-CN" sz="2800" dirty="0" smtClean="0"/>
              </a:p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n-US" altLang="zh-CN" sz="28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zh-CN" sz="2800" b="0" i="1" smtClean="0">
                            <a:latin typeface="Cambria Math" panose="02040503050406030204" pitchFamily="18" charset="0"/>
                          </a:rPr>
                          <m:t>𝑟𝑝</m:t>
                        </m:r>
                      </m:e>
                      <m:sup>
                        <m:r>
                          <a:rPr lang="en-US" altLang="zh-CN" sz="28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altLang="zh-CN" sz="2800" b="0" i="1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altLang="zh-CN" sz="2800" b="0" i="1" smtClean="0">
                        <a:latin typeface="Cambria Math" panose="02040503050406030204" pitchFamily="18" charset="0"/>
                      </a:rPr>
                      <m:t>𝑝</m:t>
                    </m:r>
                    <m:r>
                      <a:rPr lang="en-US" altLang="zh-CN" sz="2800" b="0" i="1" smtClean="0">
                        <a:latin typeface="Cambria Math" panose="02040503050406030204" pitchFamily="18" charset="0"/>
                      </a:rPr>
                      <m:t>+1−</m:t>
                    </m:r>
                    <m:r>
                      <a:rPr lang="en-US" altLang="zh-CN" sz="2800" b="0" i="1" smtClean="0">
                        <a:latin typeface="Cambria Math" panose="02040503050406030204" pitchFamily="18" charset="0"/>
                      </a:rPr>
                      <m:t>𝑟</m:t>
                    </m:r>
                    <m:r>
                      <a:rPr lang="en-US" altLang="zh-CN" sz="2800" b="0" i="1" smtClean="0">
                        <a:latin typeface="Cambria Math" panose="02040503050406030204" pitchFamily="18" charset="0"/>
                      </a:rPr>
                      <m:t>=0</m:t>
                    </m:r>
                  </m:oMath>
                </a14:m>
                <a:endParaRPr lang="en-US" altLang="zh-CN" sz="2800" dirty="0" smtClean="0"/>
              </a:p>
              <a:p>
                <a14:m>
                  <m:oMath xmlns:m="http://schemas.openxmlformats.org/officeDocument/2006/math">
                    <m:r>
                      <a:rPr lang="en-US" altLang="zh-CN" sz="2800" b="0" i="1" smtClean="0">
                        <a:latin typeface="Cambria Math" panose="02040503050406030204" pitchFamily="18" charset="0"/>
                      </a:rPr>
                      <m:t>𝑝</m:t>
                    </m:r>
                    <m:r>
                      <a:rPr lang="en-US" altLang="zh-CN" sz="2800" b="0" i="1" smtClean="0">
                        <a:latin typeface="Cambria Math" panose="02040503050406030204" pitchFamily="18" charset="0"/>
                      </a:rPr>
                      <m:t>=1</m:t>
                    </m:r>
                    <m:r>
                      <a:rPr lang="zh-CN" altLang="en-US" sz="2800" i="1">
                        <a:latin typeface="Cambria Math" panose="02040503050406030204" pitchFamily="18" charset="0"/>
                      </a:rPr>
                      <m:t>舍去</m:t>
                    </m:r>
                  </m:oMath>
                </a14:m>
                <a:r>
                  <a:rPr lang="en-US" altLang="zh-CN" sz="2800" dirty="0" smtClean="0"/>
                  <a:t> </a:t>
                </a:r>
                <a14:m>
                  <m:oMath xmlns:m="http://schemas.openxmlformats.org/officeDocument/2006/math">
                    <m:r>
                      <a:rPr lang="en-US" altLang="zh-CN" sz="2800" b="0" i="1" dirty="0" smtClean="0">
                        <a:latin typeface="Cambria Math" panose="02040503050406030204" pitchFamily="18" charset="0"/>
                      </a:rPr>
                      <m:t>𝑝</m:t>
                    </m:r>
                    <m:r>
                      <a:rPr lang="en-US" altLang="zh-CN" sz="2800" b="0" i="1" dirty="0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altLang="zh-CN" sz="2800" b="0" i="1" dirty="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zh-CN" sz="2800" b="0" i="1" dirty="0" smtClean="0">
                            <a:latin typeface="Cambria Math" panose="02040503050406030204" pitchFamily="18" charset="0"/>
                          </a:rPr>
                          <m:t>1−</m:t>
                        </m:r>
                        <m:r>
                          <a:rPr lang="en-US" altLang="zh-CN" sz="2800" b="0" i="1" dirty="0" smtClean="0">
                            <a:latin typeface="Cambria Math" panose="02040503050406030204" pitchFamily="18" charset="0"/>
                          </a:rPr>
                          <m:t>𝑟</m:t>
                        </m:r>
                      </m:num>
                      <m:den>
                        <m:r>
                          <a:rPr lang="en-US" altLang="zh-CN" sz="2800" b="0" i="1" dirty="0" smtClean="0">
                            <a:latin typeface="Cambria Math" panose="02040503050406030204" pitchFamily="18" charset="0"/>
                          </a:rPr>
                          <m:t>𝑟</m:t>
                        </m:r>
                      </m:den>
                    </m:f>
                  </m:oMath>
                </a14:m>
                <a:endParaRPr lang="en-US" altLang="zh-CN" sz="2800" dirty="0" smtClean="0"/>
              </a:p>
              <a:p>
                <a:r>
                  <a:rPr lang="zh-CN" altLang="en-US" sz="2800" dirty="0"/>
                  <a:t>结束</a:t>
                </a:r>
                <a:r>
                  <a:rPr lang="zh-CN" altLang="en-US" sz="2800" dirty="0" smtClean="0"/>
                  <a:t>了？</a:t>
                </a:r>
                <a:endParaRPr lang="en-US" altLang="zh-CN" sz="2800" dirty="0" smtClean="0"/>
              </a:p>
            </p:txBody>
          </p:sp>
        </mc:Choice>
        <mc:Fallback>
          <p:sp>
            <p:nvSpPr>
              <p:cNvPr id="3" name="内容占位符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2"/>
                <a:stretch>
                  <a:fillRect l="-851" t="-2512" b="-2041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7714955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Problem 4</a:t>
            </a:r>
            <a:endParaRPr lang="zh-CN" alt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内容占位符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zh-CN" altLang="en-US" sz="2800" dirty="0" smtClean="0"/>
                  <a:t>当</a:t>
                </a:r>
                <a14:m>
                  <m:oMath xmlns:m="http://schemas.openxmlformats.org/officeDocument/2006/math">
                    <m:r>
                      <a:rPr lang="en-US" altLang="zh-CN" sz="2800" i="1">
                        <a:latin typeface="Cambria Math" panose="02040503050406030204" pitchFamily="18" charset="0"/>
                      </a:rPr>
                      <m:t>𝑟</m:t>
                    </m:r>
                    <m:r>
                      <a:rPr lang="en-US" altLang="zh-CN" sz="2800" b="0" i="1" smtClean="0">
                        <a:latin typeface="Cambria Math" panose="02040503050406030204" pitchFamily="18" charset="0"/>
                      </a:rPr>
                      <m:t>&lt;</m:t>
                    </m:r>
                    <m:f>
                      <m:fPr>
                        <m:ctrlPr>
                          <a:rPr lang="en-US" altLang="zh-CN" sz="28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zh-CN" sz="28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altLang="zh-CN" sz="28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zh-CN" altLang="en-US" sz="2800" dirty="0" smtClean="0"/>
                  <a:t>时，</a:t>
                </a:r>
                <a14:m>
                  <m:oMath xmlns:m="http://schemas.openxmlformats.org/officeDocument/2006/math">
                    <m:r>
                      <a:rPr lang="en-US" altLang="zh-CN" sz="2800" b="0" i="1" smtClean="0">
                        <a:latin typeface="Cambria Math" panose="02040503050406030204" pitchFamily="18" charset="0"/>
                      </a:rPr>
                      <m:t>𝑝</m:t>
                    </m:r>
                  </m:oMath>
                </a14:m>
                <a:r>
                  <a:rPr lang="zh-CN" altLang="en-US" sz="2800" dirty="0" smtClean="0"/>
                  <a:t>是多少？</a:t>
                </a:r>
                <a:endParaRPr lang="en-US" altLang="zh-CN" sz="2800" dirty="0" smtClean="0"/>
              </a:p>
              <a:p>
                <a:r>
                  <a:rPr lang="zh-CN" altLang="en-US" sz="2800" dirty="0" smtClean="0"/>
                  <a:t>此时应有</a:t>
                </a:r>
                <a14:m>
                  <m:oMath xmlns:m="http://schemas.openxmlformats.org/officeDocument/2006/math">
                    <m:r>
                      <a:rPr lang="en-US" altLang="zh-CN" sz="2800" b="0" i="1" smtClean="0">
                        <a:latin typeface="Cambria Math" panose="02040503050406030204" pitchFamily="18" charset="0"/>
                      </a:rPr>
                      <m:t>𝑝</m:t>
                    </m:r>
                    <m:r>
                      <a:rPr lang="en-US" altLang="zh-CN" sz="2800" b="0" i="1" smtClean="0">
                        <a:latin typeface="Cambria Math" panose="02040503050406030204" pitchFamily="18" charset="0"/>
                      </a:rPr>
                      <m:t>=1</m:t>
                    </m:r>
                  </m:oMath>
                </a14:m>
                <a:endParaRPr lang="zh-CN" altLang="en-US" sz="2800" dirty="0"/>
              </a:p>
            </p:txBody>
          </p:sp>
        </mc:Choice>
        <mc:Fallback xmlns="">
          <p:sp>
            <p:nvSpPr>
              <p:cNvPr id="3" name="内容占位符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2"/>
                <a:stretch>
                  <a:fillRect l="-851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606103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Problem 5</a:t>
            </a:r>
            <a:endParaRPr lang="zh-CN" alt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内容占位符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zh-CN" altLang="en-US" sz="2800" dirty="0" smtClean="0"/>
                  <a:t>小胡有一棵一个点的树，小胡会给这个点浇水，于是这个点会有</a:t>
                </a:r>
                <a14:m>
                  <m:oMath xmlns:m="http://schemas.openxmlformats.org/officeDocument/2006/math">
                    <m:r>
                      <a:rPr lang="en-US" altLang="zh-CN" sz="2800" b="0" i="1" smtClean="0">
                        <a:latin typeface="Cambria Math" panose="02040503050406030204" pitchFamily="18" charset="0"/>
                      </a:rPr>
                      <m:t>𝑝</m:t>
                    </m:r>
                  </m:oMath>
                </a14:m>
                <a:r>
                  <a:rPr lang="zh-CN" altLang="en-US" sz="2800" dirty="0" smtClean="0"/>
                  <a:t>的概率长出两个儿子节点。</a:t>
                </a:r>
                <a:endParaRPr lang="en-US" altLang="zh-CN" sz="2800" dirty="0" smtClean="0"/>
              </a:p>
              <a:p>
                <a:r>
                  <a:rPr lang="zh-CN" altLang="en-US" sz="2800" dirty="0" smtClean="0"/>
                  <a:t>每次长出新的节点之后，小胡又会给新的节点浇水，它们也都有</a:t>
                </a:r>
                <a14:m>
                  <m:oMath xmlns:m="http://schemas.openxmlformats.org/officeDocument/2006/math">
                    <m:r>
                      <a:rPr lang="en-US" altLang="zh-CN" sz="2800" b="0" i="1" smtClean="0">
                        <a:latin typeface="Cambria Math" panose="02040503050406030204" pitchFamily="18" charset="0"/>
                      </a:rPr>
                      <m:t>𝑝</m:t>
                    </m:r>
                  </m:oMath>
                </a14:m>
                <a:r>
                  <a:rPr lang="zh-CN" altLang="en-US" sz="2800" dirty="0" smtClean="0"/>
                  <a:t>的概率长出两个新的儿子节点。</a:t>
                </a:r>
                <a:endParaRPr lang="en-US" altLang="zh-CN" sz="2800" dirty="0" smtClean="0"/>
              </a:p>
              <a:p>
                <a:r>
                  <a:rPr lang="zh-CN" altLang="en-US" sz="2800" dirty="0"/>
                  <a:t>小</a:t>
                </a:r>
                <a:r>
                  <a:rPr lang="zh-CN" altLang="en-US" sz="2800" dirty="0" smtClean="0"/>
                  <a:t>胡不希望自己被累死，所以小胡希望知道这棵树的大小是有限的的概率。</a:t>
                </a:r>
                <a:endParaRPr lang="zh-CN" altLang="en-US" sz="2800" dirty="0"/>
              </a:p>
            </p:txBody>
          </p:sp>
        </mc:Choice>
        <mc:Fallback xmlns="">
          <p:sp>
            <p:nvSpPr>
              <p:cNvPr id="3" name="内容占位符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2"/>
                <a:stretch>
                  <a:fillRect l="-851" t="-1413" r="-2766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539089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概率期望的基本知识</a:t>
            </a:r>
            <a:endParaRPr lang="zh-CN" alt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内容占位符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altLang="zh-CN" sz="2800" b="0" i="0" smtClean="0">
                        <a:latin typeface="Cambria Math" panose="02040503050406030204" pitchFamily="18" charset="0"/>
                      </a:rPr>
                      <m:t>Pr</m:t>
                    </m:r>
                    <m:r>
                      <a:rPr lang="en-US" altLang="zh-CN" sz="2800" b="0" i="1" smtClean="0">
                        <a:latin typeface="Cambria Math" panose="02040503050406030204" pitchFamily="18" charset="0"/>
                      </a:rPr>
                      <m:t>⁡[</m:t>
                    </m:r>
                    <m:r>
                      <a:rPr lang="en-US" altLang="zh-CN" sz="2800" b="0" i="1" smtClean="0">
                        <a:latin typeface="Cambria Math" panose="02040503050406030204" pitchFamily="18" charset="0"/>
                      </a:rPr>
                      <m:t>𝑖</m:t>
                    </m:r>
                    <m:r>
                      <a:rPr lang="en-US" altLang="zh-CN" sz="2800" b="0" i="1" smtClean="0">
                        <a:latin typeface="Cambria Math" panose="02040503050406030204" pitchFamily="18" charset="0"/>
                      </a:rPr>
                      <m:t>]</m:t>
                    </m:r>
                  </m:oMath>
                </a14:m>
                <a:r>
                  <a:rPr lang="zh-CN" altLang="en-US" sz="2800" dirty="0" smtClean="0"/>
                  <a:t>表示事件</a:t>
                </a:r>
                <a14:m>
                  <m:oMath xmlns:m="http://schemas.openxmlformats.org/officeDocument/2006/math">
                    <m:r>
                      <a:rPr lang="en-US" altLang="zh-CN" sz="2800" i="1" dirty="0" smtClean="0">
                        <a:latin typeface="Cambria Math" panose="02040503050406030204" pitchFamily="18" charset="0"/>
                      </a:rPr>
                      <m:t>𝑖</m:t>
                    </m:r>
                  </m:oMath>
                </a14:m>
                <a:r>
                  <a:rPr lang="zh-CN" altLang="en-US" sz="2800" dirty="0" smtClean="0"/>
                  <a:t>发生的概率</a:t>
                </a:r>
                <a:endParaRPr lang="en-US" altLang="zh-CN" sz="2800" dirty="0" smtClean="0"/>
              </a:p>
              <a:p>
                <a14:m>
                  <m:oMath xmlns:m="http://schemas.openxmlformats.org/officeDocument/2006/math">
                    <m:nary>
                      <m:naryPr>
                        <m:chr m:val="∑"/>
                        <m:ctrlPr>
                          <a:rPr lang="en-US" altLang="zh-CN" sz="2800" i="1" smtClean="0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lang="en-US" altLang="zh-CN" sz="2800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en-US" altLang="zh-CN" sz="2800" b="0" i="1" smtClean="0">
                            <a:latin typeface="Cambria Math" panose="02040503050406030204" pitchFamily="18" charset="0"/>
                          </a:rPr>
                          <m:t>=1</m:t>
                        </m:r>
                      </m:sub>
                      <m:sup>
                        <m:r>
                          <a:rPr lang="en-US" altLang="zh-CN" sz="2800" b="0" i="1" smtClean="0">
                            <a:latin typeface="Cambria Math" panose="02040503050406030204" pitchFamily="18" charset="0"/>
                          </a:rPr>
                          <m:t>𝑁</m:t>
                        </m:r>
                      </m:sup>
                      <m:e>
                        <m:func>
                          <m:funcPr>
                            <m:ctrlPr>
                              <a:rPr lang="en-US" altLang="zh-CN" sz="2800" b="0" i="1" smtClean="0"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 altLang="zh-CN" sz="2800" b="0" i="0" smtClean="0">
                                <a:latin typeface="Cambria Math" panose="02040503050406030204" pitchFamily="18" charset="0"/>
                              </a:rPr>
                              <m:t>Pr</m:t>
                            </m:r>
                          </m:fName>
                          <m:e>
                            <m:d>
                              <m:dPr>
                                <m:begChr m:val="["/>
                                <m:endChr m:val="]"/>
                                <m:ctrlPr>
                                  <a:rPr lang="en-US" altLang="zh-CN" sz="28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altLang="zh-CN" sz="2800" b="0" i="1" smtClean="0">
                                    <a:latin typeface="Cambria Math" panose="02040503050406030204" pitchFamily="18" charset="0"/>
                                  </a:rPr>
                                  <m:t>𝑖</m:t>
                                </m:r>
                              </m:e>
                            </m:d>
                          </m:e>
                        </m:func>
                        <m:r>
                          <a:rPr lang="en-US" altLang="zh-CN" sz="2800" b="0" i="1" smtClean="0">
                            <a:latin typeface="Cambria Math" panose="02040503050406030204" pitchFamily="18" charset="0"/>
                          </a:rPr>
                          <m:t>=1</m:t>
                        </m:r>
                      </m:e>
                    </m:nary>
                  </m:oMath>
                </a14:m>
                <a:endParaRPr lang="en-US" altLang="zh-CN" sz="2800" dirty="0" smtClean="0"/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altLang="zh-CN" sz="28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CN" sz="28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altLang="zh-CN" sz="2800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zh-CN" altLang="en-US" sz="2800" dirty="0" smtClean="0"/>
                  <a:t>表示事件</a:t>
                </a:r>
                <a14:m>
                  <m:oMath xmlns:m="http://schemas.openxmlformats.org/officeDocument/2006/math">
                    <m:r>
                      <a:rPr lang="en-US" altLang="zh-CN" sz="2800" i="1" dirty="0" smtClean="0">
                        <a:latin typeface="Cambria Math" panose="02040503050406030204" pitchFamily="18" charset="0"/>
                      </a:rPr>
                      <m:t>𝑖</m:t>
                    </m:r>
                  </m:oMath>
                </a14:m>
                <a:r>
                  <a:rPr lang="zh-CN" altLang="en-US" sz="2800" dirty="0" smtClean="0"/>
                  <a:t>的权重</a:t>
                </a:r>
                <a:endParaRPr lang="en-US" altLang="zh-CN" sz="2800" dirty="0" smtClean="0"/>
              </a:p>
              <a:p>
                <a:r>
                  <a:rPr lang="zh-CN" altLang="en-US" sz="2800" dirty="0" smtClean="0"/>
                  <a:t>则</a:t>
                </a:r>
                <a14:m>
                  <m:oMath xmlns:m="http://schemas.openxmlformats.org/officeDocument/2006/math">
                    <m:r>
                      <a:rPr lang="en-US" altLang="zh-CN" sz="2800" b="0" i="1" smtClean="0">
                        <a:latin typeface="Cambria Math" panose="02040503050406030204" pitchFamily="18" charset="0"/>
                      </a:rPr>
                      <m:t>𝐸</m:t>
                    </m:r>
                    <m:d>
                      <m:dPr>
                        <m:begChr m:val="["/>
                        <m:endChr m:val="]"/>
                        <m:ctrlPr>
                          <a:rPr lang="en-US" altLang="zh-CN" sz="28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zh-CN" sz="28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en-US" altLang="zh-CN" sz="2800" b="0" i="1" smtClean="0">
                        <a:latin typeface="Cambria Math" panose="02040503050406030204" pitchFamily="18" charset="0"/>
                      </a:rPr>
                      <m:t>=</m:t>
                    </m:r>
                    <m:nary>
                      <m:naryPr>
                        <m:chr m:val="∑"/>
                        <m:ctrlPr>
                          <a:rPr lang="en-US" altLang="zh-CN" sz="2800" b="0" i="1" smtClean="0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lang="en-US" altLang="zh-CN" sz="2800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en-US" altLang="zh-CN" sz="2800" b="0" i="1" smtClean="0">
                            <a:latin typeface="Cambria Math" panose="02040503050406030204" pitchFamily="18" charset="0"/>
                          </a:rPr>
                          <m:t>=1</m:t>
                        </m:r>
                      </m:sub>
                      <m:sup>
                        <m:r>
                          <a:rPr lang="en-US" altLang="zh-CN" sz="2800" b="0" i="1" smtClean="0">
                            <a:latin typeface="Cambria Math" panose="02040503050406030204" pitchFamily="18" charset="0"/>
                          </a:rPr>
                          <m:t>𝑁</m:t>
                        </m:r>
                      </m:sup>
                      <m:e>
                        <m:func>
                          <m:funcPr>
                            <m:ctrlPr>
                              <a:rPr lang="en-US" altLang="zh-CN" sz="2800" b="0" i="1" smtClean="0"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 altLang="zh-CN" sz="2800" b="0" i="0" smtClean="0">
                                <a:latin typeface="Cambria Math" panose="02040503050406030204" pitchFamily="18" charset="0"/>
                              </a:rPr>
                              <m:t>Pr</m:t>
                            </m:r>
                          </m:fName>
                          <m:e>
                            <m:d>
                              <m:dPr>
                                <m:begChr m:val="["/>
                                <m:endChr m:val="]"/>
                                <m:ctrlPr>
                                  <a:rPr lang="en-US" altLang="zh-CN" sz="28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altLang="zh-CN" sz="2800" b="0" i="1" smtClean="0">
                                    <a:latin typeface="Cambria Math" panose="02040503050406030204" pitchFamily="18" charset="0"/>
                                  </a:rPr>
                                  <m:t>𝑖</m:t>
                                </m:r>
                              </m:e>
                            </m:d>
                          </m:e>
                        </m:func>
                        <m:r>
                          <a:rPr lang="en-US" altLang="zh-CN" sz="2800" b="0" i="1" smtClean="0">
                            <a:latin typeface="Cambria Math" panose="02040503050406030204" pitchFamily="18" charset="0"/>
                          </a:rPr>
                          <m:t>×</m:t>
                        </m:r>
                        <m:sSub>
                          <m:sSubPr>
                            <m:ctrlPr>
                              <a:rPr lang="en-US" altLang="zh-CN" sz="28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CN" sz="2800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altLang="zh-CN" sz="2800" b="0" i="1" smtClean="0"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</m:e>
                    </m:nary>
                  </m:oMath>
                </a14:m>
                <a:endParaRPr lang="zh-CN" altLang="en-US" sz="2800" dirty="0"/>
              </a:p>
            </p:txBody>
          </p:sp>
        </mc:Choice>
        <mc:Fallback xmlns="">
          <p:sp>
            <p:nvSpPr>
              <p:cNvPr id="3" name="内容占位符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2"/>
                <a:stretch>
                  <a:fillRect l="-851" t="-1413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0557488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Problem 5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CN" altLang="en-US" sz="2800" dirty="0" smtClean="0"/>
              <a:t>稍加观察分析便可知道</a:t>
            </a:r>
            <a:endParaRPr lang="en-US" altLang="zh-CN" sz="2800" dirty="0" smtClean="0"/>
          </a:p>
          <a:p>
            <a:r>
              <a:rPr lang="zh-CN" altLang="en-US" sz="2800" dirty="0" smtClean="0"/>
              <a:t>这个问题与</a:t>
            </a:r>
            <a:r>
              <a:rPr lang="en-US" altLang="zh-CN" sz="2800" dirty="0" smtClean="0"/>
              <a:t>Problem 4</a:t>
            </a:r>
            <a:r>
              <a:rPr lang="zh-CN" altLang="en-US" sz="2800" dirty="0" smtClean="0"/>
              <a:t>一模一样</a:t>
            </a:r>
            <a:endParaRPr lang="en-US" altLang="zh-CN" sz="2800" dirty="0" smtClean="0"/>
          </a:p>
          <a:p>
            <a:r>
              <a:rPr lang="zh-CN" altLang="en-US" sz="2800" dirty="0" smtClean="0"/>
              <a:t>如何证明等价？</a:t>
            </a:r>
            <a:endParaRPr lang="zh-CN" altLang="en-US" sz="2800" dirty="0"/>
          </a:p>
        </p:txBody>
      </p:sp>
    </p:spTree>
    <p:extLst>
      <p:ext uri="{BB962C8B-B14F-4D97-AF65-F5344CB8AC3E}">
        <p14:creationId xmlns:p14="http://schemas.microsoft.com/office/powerpoint/2010/main" val="21930047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Problem 6</a:t>
            </a:r>
            <a:endParaRPr lang="zh-CN" alt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内容占位符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zh-CN" altLang="en-US" sz="2800" dirty="0" smtClean="0"/>
                  <a:t>考虑</a:t>
                </a:r>
                <a:r>
                  <a:rPr lang="en-US" altLang="zh-CN" sz="2800" dirty="0" smtClean="0"/>
                  <a:t>Problem 4</a:t>
                </a:r>
              </a:p>
              <a:p>
                <a:r>
                  <a:rPr lang="zh-CN" altLang="en-US" sz="2800" dirty="0" smtClean="0"/>
                  <a:t>我们希望求出小泽在能够走到</a:t>
                </a:r>
                <a14:m>
                  <m:oMath xmlns:m="http://schemas.openxmlformats.org/officeDocument/2006/math">
                    <m:r>
                      <a:rPr lang="en-US" altLang="zh-CN" sz="2800" b="0" i="1" smtClean="0">
                        <a:latin typeface="Cambria Math" panose="02040503050406030204" pitchFamily="18" charset="0"/>
                      </a:rPr>
                      <m:t>−1</m:t>
                    </m:r>
                    <m:r>
                      <a:rPr lang="zh-CN" altLang="en-US" sz="2800" i="1">
                        <a:latin typeface="Cambria Math" panose="02040503050406030204" pitchFamily="18" charset="0"/>
                      </a:rPr>
                      <m:t>的</m:t>
                    </m:r>
                  </m:oMath>
                </a14:m>
                <a:r>
                  <a:rPr lang="zh-CN" altLang="en-US" sz="2800" dirty="0" smtClean="0"/>
                  <a:t>情况下，走到</a:t>
                </a:r>
                <a14:m>
                  <m:oMath xmlns:m="http://schemas.openxmlformats.org/officeDocument/2006/math">
                    <m:r>
                      <a:rPr lang="en-US" altLang="zh-CN" sz="2800" b="0" i="1" smtClean="0">
                        <a:latin typeface="Cambria Math" panose="02040503050406030204" pitchFamily="18" charset="0"/>
                      </a:rPr>
                      <m:t>−1</m:t>
                    </m:r>
                  </m:oMath>
                </a14:m>
                <a:r>
                  <a:rPr lang="zh-CN" altLang="en-US" sz="2800" dirty="0" smtClean="0"/>
                  <a:t>的期望步数</a:t>
                </a:r>
                <a:endParaRPr lang="en-US" altLang="zh-CN" sz="2800" dirty="0" smtClean="0"/>
              </a:p>
              <a:p>
                <a:r>
                  <a:rPr lang="zh-CN" altLang="en-US" sz="2800" dirty="0" smtClean="0"/>
                  <a:t>换句话说，我们需要排除掉所有走无穷步的情况</a:t>
                </a:r>
                <a:endParaRPr lang="zh-CN" altLang="en-US" sz="2800" dirty="0"/>
              </a:p>
            </p:txBody>
          </p:sp>
        </mc:Choice>
        <mc:Fallback xmlns="">
          <p:sp>
            <p:nvSpPr>
              <p:cNvPr id="3" name="内容占位符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2"/>
                <a:stretch>
                  <a:fillRect l="-851" t="-1884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4797901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Problem 6</a:t>
            </a:r>
            <a:endParaRPr lang="zh-CN" alt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内容占位符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zh-CN" altLang="en-US" sz="2800" dirty="0" smtClean="0"/>
                  <a:t>设答案为</a:t>
                </a:r>
                <a14:m>
                  <m:oMath xmlns:m="http://schemas.openxmlformats.org/officeDocument/2006/math">
                    <m:r>
                      <a:rPr lang="en-US" altLang="zh-CN" sz="2800" b="0" i="1" smtClean="0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zh-CN" altLang="en-US" sz="2800" dirty="0" smtClean="0"/>
                  <a:t>，则</a:t>
                </a:r>
                <a:endParaRPr lang="en-US" altLang="zh-CN" sz="2800" dirty="0" smtClean="0"/>
              </a:p>
              <a:p>
                <a14:m>
                  <m:oMath xmlns:m="http://schemas.openxmlformats.org/officeDocument/2006/math">
                    <m:r>
                      <a:rPr lang="en-US" altLang="zh-CN" sz="2800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altLang="zh-CN" sz="2800" b="0" i="1" smtClean="0">
                        <a:latin typeface="Cambria Math" panose="02040503050406030204" pitchFamily="18" charset="0"/>
                      </a:rPr>
                      <m:t>=1×(1−</m:t>
                    </m:r>
                    <m:r>
                      <a:rPr lang="en-US" altLang="zh-CN" sz="2800" b="0" i="1" smtClean="0">
                        <a:latin typeface="Cambria Math" panose="02040503050406030204" pitchFamily="18" charset="0"/>
                      </a:rPr>
                      <m:t>𝑟</m:t>
                    </m:r>
                    <m:r>
                      <a:rPr lang="en-US" altLang="zh-CN" sz="2800" b="0" i="1" smtClean="0">
                        <a:latin typeface="Cambria Math" panose="02040503050406030204" pitchFamily="18" charset="0"/>
                      </a:rPr>
                      <m:t>)+</m:t>
                    </m:r>
                    <m:r>
                      <a:rPr lang="en-US" altLang="zh-CN" sz="2800" b="0" i="1" smtClean="0">
                        <a:latin typeface="Cambria Math" panose="02040503050406030204" pitchFamily="18" charset="0"/>
                      </a:rPr>
                      <m:t>𝑟</m:t>
                    </m:r>
                    <m:r>
                      <a:rPr lang="en-US" altLang="zh-CN" sz="2800" b="0" i="1" smtClean="0">
                        <a:latin typeface="Cambria Math" panose="02040503050406030204" pitchFamily="18" charset="0"/>
                      </a:rPr>
                      <m:t>×</m:t>
                    </m:r>
                    <m:d>
                      <m:dPr>
                        <m:ctrlPr>
                          <a:rPr lang="en-US" altLang="zh-CN" sz="28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zh-CN" sz="2800" b="0" i="1" smtClean="0">
                            <a:latin typeface="Cambria Math" panose="02040503050406030204" pitchFamily="18" charset="0"/>
                          </a:rPr>
                          <m:t>1+</m:t>
                        </m:r>
                        <m:r>
                          <a:rPr lang="en-US" altLang="zh-CN" sz="28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altLang="zh-CN" sz="2800" b="0" i="1" smtClean="0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altLang="zh-CN" sz="28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</m:oMath>
                </a14:m>
                <a:endParaRPr lang="en-US" altLang="zh-CN" sz="2800" b="0" dirty="0" smtClean="0"/>
              </a:p>
              <a:p>
                <a14:m>
                  <m:oMath xmlns:m="http://schemas.openxmlformats.org/officeDocument/2006/math">
                    <m:r>
                      <a:rPr lang="en-US" altLang="zh-CN" sz="2800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altLang="zh-CN" sz="28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altLang="zh-CN" sz="28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zh-CN" sz="28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altLang="zh-CN" sz="2800" b="0" i="1" smtClean="0">
                            <a:latin typeface="Cambria Math" panose="02040503050406030204" pitchFamily="18" charset="0"/>
                          </a:rPr>
                          <m:t>1−2</m:t>
                        </m:r>
                        <m:r>
                          <a:rPr lang="en-US" altLang="zh-CN" sz="2800" b="0" i="1" smtClean="0">
                            <a:latin typeface="Cambria Math" panose="02040503050406030204" pitchFamily="18" charset="0"/>
                          </a:rPr>
                          <m:t>𝑟</m:t>
                        </m:r>
                      </m:den>
                    </m:f>
                  </m:oMath>
                </a14:m>
                <a:endParaRPr lang="en-US" altLang="zh-CN" sz="2800" b="0" dirty="0" smtClean="0"/>
              </a:p>
              <a:p>
                <a:endParaRPr lang="en-US" altLang="zh-CN" sz="2800" dirty="0"/>
              </a:p>
              <a:p>
                <a:endParaRPr lang="en-US" altLang="zh-CN" sz="2800" b="0" dirty="0" smtClean="0"/>
              </a:p>
              <a:p>
                <a:r>
                  <a:rPr lang="zh-CN" altLang="en-US" sz="2800" dirty="0"/>
                  <a:t>结束</a:t>
                </a:r>
                <a:r>
                  <a:rPr lang="zh-CN" altLang="en-US" sz="2800" dirty="0" smtClean="0"/>
                  <a:t>了？</a:t>
                </a:r>
                <a:endParaRPr lang="en-US" altLang="zh-CN" sz="2800" b="0" dirty="0" smtClean="0"/>
              </a:p>
              <a:p>
                <a:endParaRPr lang="zh-CN" altLang="en-US" sz="2800" dirty="0"/>
              </a:p>
            </p:txBody>
          </p:sp>
        </mc:Choice>
        <mc:Fallback xmlns="">
          <p:sp>
            <p:nvSpPr>
              <p:cNvPr id="3" name="内容占位符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2"/>
                <a:stretch>
                  <a:fillRect l="-851" t="-1413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7" name="图片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7334" y="4100975"/>
            <a:ext cx="2095500" cy="800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253354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Problem 6</a:t>
            </a:r>
            <a:endParaRPr lang="zh-CN" alt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内容占位符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zh-CN" altLang="en-US" sz="2800" dirty="0" smtClean="0"/>
                  <a:t>我们还需要删掉向右走到了无穷远的情况</a:t>
                </a:r>
                <a:endParaRPr lang="en-US" altLang="zh-CN" sz="2800" dirty="0" smtClean="0"/>
              </a:p>
              <a:p>
                <a:r>
                  <a:rPr lang="zh-CN" altLang="en-US" sz="2800" dirty="0" smtClean="0"/>
                  <a:t>假设</a:t>
                </a:r>
                <a14:m>
                  <m:oMath xmlns:m="http://schemas.openxmlformats.org/officeDocument/2006/math">
                    <m:r>
                      <a:rPr lang="en-US" altLang="zh-CN" sz="2800" b="0" i="1" smtClean="0">
                        <a:latin typeface="Cambria Math" panose="02040503050406030204" pitchFamily="18" charset="0"/>
                      </a:rPr>
                      <m:t>𝑝</m:t>
                    </m:r>
                  </m:oMath>
                </a14:m>
                <a:r>
                  <a:rPr lang="zh-CN" altLang="en-US" sz="2800" dirty="0" smtClean="0"/>
                  <a:t>是我们在</a:t>
                </a:r>
                <a:r>
                  <a:rPr lang="en-US" altLang="zh-CN" sz="2800" dirty="0" smtClean="0"/>
                  <a:t>Problem 4</a:t>
                </a:r>
                <a:r>
                  <a:rPr lang="zh-CN" altLang="en-US" sz="2800" dirty="0" smtClean="0"/>
                  <a:t>算出来的那个东西</a:t>
                </a:r>
                <a:endParaRPr lang="en-US" altLang="zh-CN" sz="2800" dirty="0" smtClean="0"/>
              </a:p>
              <a:p>
                <a14:m>
                  <m:oMath xmlns:m="http://schemas.openxmlformats.org/officeDocument/2006/math">
                    <m:r>
                      <a:rPr lang="en-US" altLang="zh-CN" sz="2800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altLang="zh-CN" sz="2800" b="0" i="1" smtClean="0">
                        <a:latin typeface="Cambria Math" panose="02040503050406030204" pitchFamily="18" charset="0"/>
                      </a:rPr>
                      <m:t>=1−</m:t>
                    </m:r>
                    <m:r>
                      <a:rPr lang="en-US" altLang="zh-CN" sz="2800" b="0" i="1" smtClean="0">
                        <a:latin typeface="Cambria Math" panose="02040503050406030204" pitchFamily="18" charset="0"/>
                      </a:rPr>
                      <m:t>𝑟</m:t>
                    </m:r>
                    <m:r>
                      <a:rPr lang="en-US" altLang="zh-CN" sz="2800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altLang="zh-CN" sz="2800" b="0" i="1" smtClean="0">
                        <a:latin typeface="Cambria Math" panose="02040503050406030204" pitchFamily="18" charset="0"/>
                      </a:rPr>
                      <m:t>𝑟</m:t>
                    </m:r>
                    <m:r>
                      <a:rPr lang="en-US" altLang="zh-CN" sz="2800" b="0" i="1" smtClean="0">
                        <a:latin typeface="Cambria Math" panose="02040503050406030204" pitchFamily="18" charset="0"/>
                      </a:rPr>
                      <m:t>×</m:t>
                    </m:r>
                    <m:sSup>
                      <m:sSupPr>
                        <m:ctrlPr>
                          <a:rPr lang="en-US" altLang="zh-CN" sz="28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zh-CN" sz="2800" b="0" i="1" smtClean="0">
                            <a:latin typeface="Cambria Math" panose="02040503050406030204" pitchFamily="18" charset="0"/>
                          </a:rPr>
                          <m:t>𝑝</m:t>
                        </m:r>
                      </m:e>
                      <m:sup>
                        <m:r>
                          <a:rPr lang="en-US" altLang="zh-CN" sz="28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altLang="zh-CN" sz="2800" b="0" i="1" smtClean="0">
                        <a:latin typeface="Cambria Math" panose="02040503050406030204" pitchFamily="18" charset="0"/>
                      </a:rPr>
                      <m:t>×(1+</m:t>
                    </m:r>
                    <m:f>
                      <m:fPr>
                        <m:ctrlPr>
                          <a:rPr lang="en-US" altLang="zh-CN" sz="28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zh-CN" sz="2800" b="0" i="1" smtClean="0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US" altLang="zh-CN" sz="28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num>
                      <m:den>
                        <m:r>
                          <a:rPr lang="en-US" altLang="zh-CN" sz="2800" b="0" i="1" smtClean="0">
                            <a:latin typeface="Cambria Math" panose="02040503050406030204" pitchFamily="18" charset="0"/>
                          </a:rPr>
                          <m:t>𝑝</m:t>
                        </m:r>
                      </m:den>
                    </m:f>
                    <m:r>
                      <a:rPr lang="en-US" altLang="zh-CN" sz="2800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US" altLang="zh-CN" sz="2800" dirty="0" smtClean="0"/>
              </a:p>
              <a:p>
                <a14:m>
                  <m:oMath xmlns:m="http://schemas.openxmlformats.org/officeDocument/2006/math">
                    <m:r>
                      <a:rPr lang="en-US" altLang="zh-CN" sz="2800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altLang="zh-CN" sz="28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altLang="zh-CN" sz="28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zh-CN" sz="2800" b="0" i="1" smtClean="0">
                            <a:latin typeface="Cambria Math" panose="02040503050406030204" pitchFamily="18" charset="0"/>
                          </a:rPr>
                          <m:t>1−</m:t>
                        </m:r>
                        <m:r>
                          <a:rPr lang="en-US" altLang="zh-CN" sz="2800" b="0" i="1" smtClean="0">
                            <a:latin typeface="Cambria Math" panose="02040503050406030204" pitchFamily="18" charset="0"/>
                          </a:rPr>
                          <m:t>𝑟</m:t>
                        </m:r>
                      </m:num>
                      <m:den>
                        <m:d>
                          <m:dPr>
                            <m:ctrlPr>
                              <a:rPr lang="en-US" altLang="zh-CN" sz="28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altLang="zh-CN" sz="28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  <m:r>
                              <a:rPr lang="en-US" altLang="zh-CN" sz="2800" b="0" i="1" smtClean="0">
                                <a:latin typeface="Cambria Math" panose="02040503050406030204" pitchFamily="18" charset="0"/>
                              </a:rPr>
                              <m:t>𝑟</m:t>
                            </m:r>
                            <m:r>
                              <a:rPr lang="en-US" altLang="zh-CN" sz="2800" b="0" i="1" smtClean="0">
                                <a:latin typeface="Cambria Math" panose="02040503050406030204" pitchFamily="18" charset="0"/>
                              </a:rPr>
                              <m:t>−1</m:t>
                            </m:r>
                          </m:e>
                        </m:d>
                        <m:r>
                          <a:rPr lang="en-US" altLang="zh-CN" sz="2800" b="0" i="1" smtClean="0">
                            <a:latin typeface="Cambria Math" panose="02040503050406030204" pitchFamily="18" charset="0"/>
                          </a:rPr>
                          <m:t>×</m:t>
                        </m:r>
                        <m:r>
                          <a:rPr lang="en-US" altLang="zh-CN" sz="2800" b="0" i="1" smtClean="0">
                            <a:latin typeface="Cambria Math" panose="02040503050406030204" pitchFamily="18" charset="0"/>
                          </a:rPr>
                          <m:t>𝑟</m:t>
                        </m:r>
                      </m:den>
                    </m:f>
                  </m:oMath>
                </a14:m>
                <a:endParaRPr lang="zh-CN" altLang="en-US" sz="2800" dirty="0"/>
              </a:p>
            </p:txBody>
          </p:sp>
        </mc:Choice>
        <mc:Fallback xmlns="">
          <p:sp>
            <p:nvSpPr>
              <p:cNvPr id="3" name="内容占位符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2"/>
                <a:stretch>
                  <a:fillRect l="-851" t="-1413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图片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7334" y="4895585"/>
            <a:ext cx="2884732" cy="1508200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5" name="文本框 4"/>
              <p:cNvSpPr txBox="1"/>
              <p:nvPr/>
            </p:nvSpPr>
            <p:spPr>
              <a:xfrm>
                <a:off x="3671248" y="5308979"/>
                <a:ext cx="3548418" cy="70070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altLang="zh-CN" sz="2800" b="0" i="1" smtClean="0">
                        <a:latin typeface="Cambria Math" panose="02040503050406030204" pitchFamily="18" charset="0"/>
                      </a:rPr>
                      <m:t>𝑟</m:t>
                    </m:r>
                    <m:r>
                      <a:rPr lang="en-US" altLang="zh-CN" sz="28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altLang="zh-CN" sz="28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zh-CN" sz="28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altLang="zh-CN" sz="28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zh-CN" altLang="en-US" sz="2800" dirty="0" smtClean="0"/>
                  <a:t>很有趣的情况</a:t>
                </a:r>
                <a:endParaRPr lang="zh-CN" altLang="en-US" sz="2800" dirty="0"/>
              </a:p>
            </p:txBody>
          </p:sp>
        </mc:Choice>
        <mc:Fallback xmlns="">
          <p:sp>
            <p:nvSpPr>
              <p:cNvPr id="5" name="文本框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71248" y="5308979"/>
                <a:ext cx="3548418" cy="700705"/>
              </a:xfrm>
              <a:prstGeom prst="rect">
                <a:avLst/>
              </a:prstGeom>
              <a:blipFill rotWithShape="0">
                <a:blip r:embed="rId4"/>
                <a:stretch>
                  <a:fillRect b="-13043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2428675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Problem 7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CN" altLang="en-US" sz="2800" dirty="0" smtClean="0"/>
              <a:t>思考题：</a:t>
            </a:r>
            <a:endParaRPr lang="en-US" altLang="zh-CN" sz="2800" dirty="0" smtClean="0"/>
          </a:p>
          <a:p>
            <a:r>
              <a:rPr lang="zh-CN" altLang="en-US" sz="2800" dirty="0" smtClean="0"/>
              <a:t>小葱有一个圆，小葱在这个圆内随机选三点，如果三点不在一条直线上那么它们可以唯一确定一个新的圆。</a:t>
            </a:r>
            <a:endParaRPr lang="en-US" altLang="zh-CN" sz="2800" dirty="0" smtClean="0"/>
          </a:p>
          <a:p>
            <a:r>
              <a:rPr lang="zh-CN" altLang="en-US" sz="2800" dirty="0" smtClean="0"/>
              <a:t>小葱想知道新的圆被原来的圆包含的概率。</a:t>
            </a:r>
            <a:endParaRPr lang="zh-CN" altLang="en-US" sz="2800" dirty="0"/>
          </a:p>
        </p:txBody>
      </p:sp>
    </p:spTree>
    <p:extLst>
      <p:ext uri="{BB962C8B-B14F-4D97-AF65-F5344CB8AC3E}">
        <p14:creationId xmlns:p14="http://schemas.microsoft.com/office/powerpoint/2010/main" val="25670029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CN" dirty="0" smtClean="0"/>
              <a:t>Thanks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8446576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概率期望的基本知识</a:t>
            </a:r>
            <a:endParaRPr lang="zh-CN" alt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内容占位符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zh-CN" altLang="en-US" sz="2800" dirty="0" smtClean="0"/>
                  <a:t>对于独立事件</a:t>
                </a:r>
                <a14:m>
                  <m:oMath xmlns:m="http://schemas.openxmlformats.org/officeDocument/2006/math">
                    <m:r>
                      <a:rPr lang="en-US" altLang="zh-CN" sz="2800" i="1" dirty="0" smtClean="0">
                        <a:latin typeface="Cambria Math" panose="02040503050406030204" pitchFamily="18" charset="0"/>
                      </a:rPr>
                      <m:t>𝑖</m:t>
                    </m:r>
                  </m:oMath>
                </a14:m>
                <a:r>
                  <a:rPr lang="zh-CN" altLang="en-US" sz="2800" dirty="0" smtClean="0"/>
                  <a:t>和</a:t>
                </a:r>
                <a14:m>
                  <m:oMath xmlns:m="http://schemas.openxmlformats.org/officeDocument/2006/math">
                    <m:r>
                      <a:rPr lang="en-US" altLang="zh-CN" sz="2800" i="1" dirty="0" smtClean="0">
                        <a:latin typeface="Cambria Math" panose="02040503050406030204" pitchFamily="18" charset="0"/>
                      </a:rPr>
                      <m:t>𝑗</m:t>
                    </m:r>
                  </m:oMath>
                </a14:m>
                <a:endParaRPr lang="en-US" altLang="zh-CN" sz="2800" dirty="0" smtClean="0"/>
              </a:p>
              <a:p>
                <a14:m>
                  <m:oMath xmlns:m="http://schemas.openxmlformats.org/officeDocument/2006/math">
                    <m:func>
                      <m:funcPr>
                        <m:ctrlPr>
                          <a:rPr lang="en-US" altLang="zh-CN" sz="2800" b="0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altLang="zh-CN" sz="2800" b="0" i="0" smtClean="0">
                            <a:latin typeface="Cambria Math" panose="02040503050406030204" pitchFamily="18" charset="0"/>
                          </a:rPr>
                          <m:t>Pr</m:t>
                        </m:r>
                      </m:fName>
                      <m:e>
                        <m:d>
                          <m:dPr>
                            <m:begChr m:val="["/>
                            <m:endChr m:val="]"/>
                            <m:ctrlPr>
                              <a:rPr lang="en-US" altLang="zh-CN" sz="28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altLang="zh-CN" sz="2800" b="0" i="1" smtClean="0">
                                <a:latin typeface="Cambria Math" panose="02040503050406030204" pitchFamily="18" charset="0"/>
                              </a:rPr>
                              <m:t>𝑖</m:t>
                            </m:r>
                            <m:r>
                              <a:rPr lang="en-US" altLang="zh-CN" sz="2800" b="0" i="1" smtClean="0">
                                <a:latin typeface="Cambria Math" panose="02040503050406030204" pitchFamily="18" charset="0"/>
                              </a:rPr>
                              <m:t>∧</m:t>
                            </m:r>
                            <m:r>
                              <a:rPr lang="en-US" altLang="zh-CN" sz="2800" b="0" i="1" smtClean="0">
                                <a:latin typeface="Cambria Math" panose="02040503050406030204" pitchFamily="18" charset="0"/>
                              </a:rPr>
                              <m:t>𝑗</m:t>
                            </m:r>
                          </m:e>
                        </m:d>
                      </m:e>
                    </m:func>
                    <m:r>
                      <a:rPr lang="en-US" altLang="zh-CN" sz="2800" b="0" i="1" smtClean="0">
                        <a:latin typeface="Cambria Math" panose="02040503050406030204" pitchFamily="18" charset="0"/>
                      </a:rPr>
                      <m:t>=</m:t>
                    </m:r>
                    <m:func>
                      <m:funcPr>
                        <m:ctrlPr>
                          <a:rPr lang="en-US" altLang="zh-CN" sz="2800" b="0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altLang="zh-CN" sz="2800" b="0" i="0" smtClean="0">
                            <a:latin typeface="Cambria Math" panose="02040503050406030204" pitchFamily="18" charset="0"/>
                          </a:rPr>
                          <m:t>Pr</m:t>
                        </m:r>
                      </m:fName>
                      <m:e>
                        <m:d>
                          <m:dPr>
                            <m:begChr m:val="["/>
                            <m:endChr m:val="]"/>
                            <m:ctrlPr>
                              <a:rPr lang="en-US" altLang="zh-CN" sz="28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altLang="zh-CN" sz="2800" b="0" i="1" smtClean="0">
                                <a:latin typeface="Cambria Math" panose="02040503050406030204" pitchFamily="18" charset="0"/>
                              </a:rPr>
                              <m:t>𝑖</m:t>
                            </m:r>
                          </m:e>
                        </m:d>
                      </m:e>
                    </m:func>
                    <m:r>
                      <a:rPr lang="en-US" altLang="zh-CN" sz="2800" b="0" i="1" smtClean="0">
                        <a:latin typeface="Cambria Math" panose="02040503050406030204" pitchFamily="18" charset="0"/>
                      </a:rPr>
                      <m:t>×</m:t>
                    </m:r>
                    <m:r>
                      <m:rPr>
                        <m:sty m:val="p"/>
                      </m:rPr>
                      <a:rPr lang="en-US" altLang="zh-CN" sz="2800" b="0" i="0" smtClean="0">
                        <a:latin typeface="Cambria Math" panose="02040503050406030204" pitchFamily="18" charset="0"/>
                      </a:rPr>
                      <m:t>Pr</m:t>
                    </m:r>
                    <m:r>
                      <a:rPr lang="en-US" altLang="zh-CN" sz="2800" b="0" i="1" smtClean="0">
                        <a:latin typeface="Cambria Math" panose="02040503050406030204" pitchFamily="18" charset="0"/>
                      </a:rPr>
                      <m:t>⁡[</m:t>
                    </m:r>
                    <m:r>
                      <a:rPr lang="en-US" altLang="zh-CN" sz="2800" b="0" i="1" smtClean="0">
                        <a:latin typeface="Cambria Math" panose="02040503050406030204" pitchFamily="18" charset="0"/>
                      </a:rPr>
                      <m:t>𝑗</m:t>
                    </m:r>
                    <m:r>
                      <a:rPr lang="en-US" altLang="zh-CN" sz="2800" b="0" i="1" smtClean="0">
                        <a:latin typeface="Cambria Math" panose="02040503050406030204" pitchFamily="18" charset="0"/>
                      </a:rPr>
                      <m:t>]</m:t>
                    </m:r>
                  </m:oMath>
                </a14:m>
                <a:endParaRPr lang="en-US" altLang="zh-CN" sz="2800" dirty="0" smtClean="0"/>
              </a:p>
              <a:p>
                <a:r>
                  <a:rPr lang="zh-CN" altLang="en-US" sz="2800" dirty="0" smtClean="0"/>
                  <a:t>事件</a:t>
                </a:r>
                <a14:m>
                  <m:oMath xmlns:m="http://schemas.openxmlformats.org/officeDocument/2006/math">
                    <m:r>
                      <a:rPr lang="en-US" altLang="zh-CN" sz="2800" b="0" i="1" smtClean="0">
                        <a:latin typeface="Cambria Math" panose="02040503050406030204" pitchFamily="18" charset="0"/>
                      </a:rPr>
                      <m:t>𝑖</m:t>
                    </m:r>
                    <m:r>
                      <a:rPr lang="zh-CN" altLang="en-US" sz="2800" i="1">
                        <a:latin typeface="Cambria Math" panose="02040503050406030204" pitchFamily="18" charset="0"/>
                      </a:rPr>
                      <m:t>与</m:t>
                    </m:r>
                  </m:oMath>
                </a14:m>
                <a:r>
                  <a:rPr lang="zh-CN" altLang="en-US" sz="2800" dirty="0" smtClean="0"/>
                  <a:t>事件</a:t>
                </a:r>
                <a14:m>
                  <m:oMath xmlns:m="http://schemas.openxmlformats.org/officeDocument/2006/math">
                    <m:r>
                      <a:rPr lang="en-US" altLang="zh-CN" sz="2800" b="0" i="1" dirty="0" smtClean="0">
                        <a:latin typeface="Cambria Math" panose="02040503050406030204" pitchFamily="18" charset="0"/>
                      </a:rPr>
                      <m:t>𝑗</m:t>
                    </m:r>
                    <m:r>
                      <a:rPr lang="zh-CN" altLang="en-US" sz="2800" i="1" dirty="0">
                        <a:latin typeface="Cambria Math" panose="02040503050406030204" pitchFamily="18" charset="0"/>
                      </a:rPr>
                      <m:t>的</m:t>
                    </m:r>
                  </m:oMath>
                </a14:m>
                <a:r>
                  <a:rPr lang="zh-CN" altLang="en-US" sz="2800" dirty="0" smtClean="0"/>
                  <a:t>期望是可加的</a:t>
                </a:r>
                <a:endParaRPr lang="en-US" altLang="zh-CN" sz="2800" dirty="0" smtClean="0"/>
              </a:p>
            </p:txBody>
          </p:sp>
        </mc:Choice>
        <mc:Fallback xmlns="">
          <p:sp>
            <p:nvSpPr>
              <p:cNvPr id="3" name="内容占位符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2"/>
                <a:stretch>
                  <a:fillRect l="-851" t="-1413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9952718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概率期望的基本知识</a:t>
            </a:r>
            <a:endParaRPr lang="zh-CN" alt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内容占位符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zh-CN" altLang="en-US" sz="2800" dirty="0" smtClean="0"/>
                  <a:t>条件概率</a:t>
                </a:r>
                <a:endParaRPr lang="en-US" altLang="zh-CN" sz="2800" dirty="0" smtClean="0"/>
              </a:p>
              <a:p>
                <a:r>
                  <a:rPr lang="zh-CN" altLang="en-US" sz="2800" dirty="0" smtClean="0"/>
                  <a:t>当事件</a:t>
                </a:r>
                <a14:m>
                  <m:oMath xmlns:m="http://schemas.openxmlformats.org/officeDocument/2006/math">
                    <m:r>
                      <a:rPr lang="en-US" altLang="zh-CN" sz="2800" b="0" i="1" smtClean="0">
                        <a:latin typeface="Cambria Math" panose="02040503050406030204" pitchFamily="18" charset="0"/>
                      </a:rPr>
                      <m:t>𝑗</m:t>
                    </m:r>
                    <m:r>
                      <a:rPr lang="zh-CN" altLang="en-US" sz="2800" i="1">
                        <a:latin typeface="Cambria Math" panose="02040503050406030204" pitchFamily="18" charset="0"/>
                      </a:rPr>
                      <m:t>已经</m:t>
                    </m:r>
                    <m:r>
                      <a:rPr lang="zh-CN" altLang="en-US" sz="2800" i="1" smtClean="0">
                        <a:latin typeface="Cambria Math" panose="02040503050406030204" pitchFamily="18" charset="0"/>
                      </a:rPr>
                      <m:t>发生</m:t>
                    </m:r>
                  </m:oMath>
                </a14:m>
                <a:r>
                  <a:rPr lang="zh-CN" altLang="en-US" sz="2800" dirty="0" smtClean="0"/>
                  <a:t>时，事件</a:t>
                </a:r>
                <a14:m>
                  <m:oMath xmlns:m="http://schemas.openxmlformats.org/officeDocument/2006/math">
                    <m:r>
                      <a:rPr lang="en-US" altLang="zh-CN" sz="2800" b="0" i="1" smtClean="0">
                        <a:latin typeface="Cambria Math" panose="02040503050406030204" pitchFamily="18" charset="0"/>
                      </a:rPr>
                      <m:t>𝑖</m:t>
                    </m:r>
                  </m:oMath>
                </a14:m>
                <a:r>
                  <a:rPr lang="zh-CN" altLang="en-US" sz="2800" dirty="0" smtClean="0"/>
                  <a:t>发生的概率</a:t>
                </a:r>
                <a:endParaRPr lang="en-US" altLang="zh-CN" sz="2800" dirty="0" smtClean="0"/>
              </a:p>
              <a:p>
                <a14:m>
                  <m:oMath xmlns:m="http://schemas.openxmlformats.org/officeDocument/2006/math">
                    <m:func>
                      <m:funcPr>
                        <m:ctrlPr>
                          <a:rPr lang="en-US" altLang="zh-CN" sz="2800" b="0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altLang="zh-CN" sz="2800" b="0" i="0" smtClean="0">
                            <a:latin typeface="Cambria Math" panose="02040503050406030204" pitchFamily="18" charset="0"/>
                          </a:rPr>
                          <m:t>Pr</m:t>
                        </m:r>
                      </m:fName>
                      <m:e>
                        <m:d>
                          <m:dPr>
                            <m:begChr m:val="["/>
                            <m:endChr m:val="]"/>
                            <m:ctrlPr>
                              <a:rPr lang="en-US" altLang="zh-CN" sz="28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altLang="zh-CN" sz="2800" b="0" i="1" smtClean="0">
                                <a:latin typeface="Cambria Math" panose="02040503050406030204" pitchFamily="18" charset="0"/>
                              </a:rPr>
                              <m:t>𝑖</m:t>
                            </m:r>
                          </m:e>
                          <m:e>
                            <m:r>
                              <a:rPr lang="en-US" altLang="zh-CN" sz="2800" b="0" i="1" smtClean="0">
                                <a:latin typeface="Cambria Math" panose="02040503050406030204" pitchFamily="18" charset="0"/>
                              </a:rPr>
                              <m:t>𝑗</m:t>
                            </m:r>
                          </m:e>
                        </m:d>
                      </m:e>
                    </m:func>
                    <m:r>
                      <a:rPr lang="en-US" altLang="zh-CN" sz="28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altLang="zh-CN" sz="28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en-US" altLang="zh-CN" sz="2800" b="0" i="0" smtClean="0">
                            <a:latin typeface="Cambria Math" panose="02040503050406030204" pitchFamily="18" charset="0"/>
                          </a:rPr>
                          <m:t>Pr</m:t>
                        </m:r>
                        <m:r>
                          <a:rPr lang="en-US" altLang="zh-CN" sz="2800" b="0" i="1" smtClean="0">
                            <a:latin typeface="Cambria Math" panose="02040503050406030204" pitchFamily="18" charset="0"/>
                          </a:rPr>
                          <m:t>⁡[</m:t>
                        </m:r>
                        <m:r>
                          <a:rPr lang="en-US" altLang="zh-CN" sz="2800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en-US" altLang="zh-CN" sz="2800" b="0" i="1" smtClean="0">
                            <a:latin typeface="Cambria Math" panose="02040503050406030204" pitchFamily="18" charset="0"/>
                          </a:rPr>
                          <m:t>∧</m:t>
                        </m:r>
                        <m:r>
                          <a:rPr lang="en-US" altLang="zh-CN" sz="2800" b="0" i="1" smtClean="0">
                            <a:latin typeface="Cambria Math" panose="02040503050406030204" pitchFamily="18" charset="0"/>
                          </a:rPr>
                          <m:t>𝑗</m:t>
                        </m:r>
                        <m:r>
                          <a:rPr lang="en-US" altLang="zh-CN" sz="2800" b="0" i="1" smtClean="0">
                            <a:latin typeface="Cambria Math" panose="02040503050406030204" pitchFamily="18" charset="0"/>
                          </a:rPr>
                          <m:t>]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en-US" altLang="zh-CN" sz="2800" b="0" i="0" smtClean="0">
                            <a:latin typeface="Cambria Math" panose="02040503050406030204" pitchFamily="18" charset="0"/>
                          </a:rPr>
                          <m:t>Pr</m:t>
                        </m:r>
                        <m:r>
                          <a:rPr lang="en-US" altLang="zh-CN" sz="2800" b="0" i="1" smtClean="0">
                            <a:latin typeface="Cambria Math" panose="02040503050406030204" pitchFamily="18" charset="0"/>
                          </a:rPr>
                          <m:t>⁡[</m:t>
                        </m:r>
                        <m:r>
                          <a:rPr lang="en-US" altLang="zh-CN" sz="2800" b="0" i="1" smtClean="0">
                            <a:latin typeface="Cambria Math" panose="02040503050406030204" pitchFamily="18" charset="0"/>
                          </a:rPr>
                          <m:t>𝑗</m:t>
                        </m:r>
                        <m:r>
                          <a:rPr lang="en-US" altLang="zh-CN" sz="2800" b="0" i="1" smtClean="0">
                            <a:latin typeface="Cambria Math" panose="02040503050406030204" pitchFamily="18" charset="0"/>
                          </a:rPr>
                          <m:t>]</m:t>
                        </m:r>
                      </m:den>
                    </m:f>
                  </m:oMath>
                </a14:m>
                <a:endParaRPr lang="en-US" altLang="zh-CN" sz="2800" dirty="0" smtClean="0"/>
              </a:p>
              <a:p>
                <a:r>
                  <a:rPr lang="zh-CN" altLang="en-US" sz="2800" dirty="0" smtClean="0"/>
                  <a:t>一个有趣的结论：</a:t>
                </a:r>
                <a:endParaRPr lang="en-US" altLang="zh-CN" sz="2800" dirty="0" smtClean="0"/>
              </a:p>
              <a:p>
                <a:r>
                  <a:rPr lang="zh-CN" altLang="en-US" sz="2800" dirty="0" smtClean="0"/>
                  <a:t>当太阳已经从东边升起</a:t>
                </a:r>
                <a14:m>
                  <m:oMath xmlns:m="http://schemas.openxmlformats.org/officeDocument/2006/math">
                    <m:r>
                      <a:rPr lang="en-US" altLang="zh-CN" sz="2800" b="0" i="1" smtClean="0">
                        <a:latin typeface="Cambria Math" panose="02040503050406030204" pitchFamily="18" charset="0"/>
                      </a:rPr>
                      <m:t>𝑁</m:t>
                    </m:r>
                  </m:oMath>
                </a14:m>
                <a:r>
                  <a:rPr lang="zh-CN" altLang="en-US" sz="2800" dirty="0" smtClean="0"/>
                  <a:t>天后，第</a:t>
                </a:r>
                <a14:m>
                  <m:oMath xmlns:m="http://schemas.openxmlformats.org/officeDocument/2006/math">
                    <m:r>
                      <a:rPr lang="en-US" altLang="zh-CN" sz="2800" b="0" i="1" smtClean="0">
                        <a:latin typeface="Cambria Math" panose="02040503050406030204" pitchFamily="18" charset="0"/>
                      </a:rPr>
                      <m:t>𝑁</m:t>
                    </m:r>
                    <m:r>
                      <a:rPr lang="en-US" altLang="zh-CN" sz="2800" b="0" i="1" smtClean="0">
                        <a:latin typeface="Cambria Math" panose="02040503050406030204" pitchFamily="18" charset="0"/>
                      </a:rPr>
                      <m:t>+1</m:t>
                    </m:r>
                  </m:oMath>
                </a14:m>
                <a:r>
                  <a:rPr lang="zh-CN" altLang="en-US" sz="2800" dirty="0" smtClean="0"/>
                  <a:t>天从东边升起的概率：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zh-CN" sz="28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zh-CN" sz="2800" b="0" i="1" smtClean="0">
                            <a:latin typeface="Cambria Math" panose="02040503050406030204" pitchFamily="18" charset="0"/>
                          </a:rPr>
                          <m:t>𝑁</m:t>
                        </m:r>
                        <m:r>
                          <a:rPr lang="en-US" altLang="zh-CN" sz="2800" b="0" i="1" smtClean="0">
                            <a:latin typeface="Cambria Math" panose="02040503050406030204" pitchFamily="18" charset="0"/>
                          </a:rPr>
                          <m:t>+1</m:t>
                        </m:r>
                      </m:num>
                      <m:den>
                        <m:r>
                          <a:rPr lang="en-US" altLang="zh-CN" sz="2800" b="0" i="1" smtClean="0">
                            <a:latin typeface="Cambria Math" panose="02040503050406030204" pitchFamily="18" charset="0"/>
                          </a:rPr>
                          <m:t>𝑁</m:t>
                        </m:r>
                        <m:r>
                          <a:rPr lang="en-US" altLang="zh-CN" sz="2800" b="0" i="1" smtClean="0">
                            <a:latin typeface="Cambria Math" panose="02040503050406030204" pitchFamily="18" charset="0"/>
                          </a:rPr>
                          <m:t>+2</m:t>
                        </m:r>
                      </m:den>
                    </m:f>
                  </m:oMath>
                </a14:m>
                <a:endParaRPr lang="en-US" altLang="zh-CN" sz="2800" dirty="0" smtClean="0"/>
              </a:p>
            </p:txBody>
          </p:sp>
        </mc:Choice>
        <mc:Fallback xmlns="">
          <p:sp>
            <p:nvSpPr>
              <p:cNvPr id="3" name="内容占位符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2"/>
                <a:stretch>
                  <a:fillRect l="-851" t="-1413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167911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Problem 1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CN" altLang="en-US" sz="2800" dirty="0" smtClean="0"/>
              <a:t>在小葱和小泽面前有三瓶药，其中有两瓶是毒药，每个人必须喝一瓶</a:t>
            </a:r>
            <a:endParaRPr lang="en-US" altLang="zh-CN" sz="2800" dirty="0" smtClean="0"/>
          </a:p>
          <a:p>
            <a:r>
              <a:rPr lang="zh-CN" altLang="en-US" sz="2800" dirty="0" smtClean="0"/>
              <a:t>小葱和小泽各自选了一瓶药，小泽手速比较快将药喝了下去，然后就挂掉了</a:t>
            </a:r>
            <a:endParaRPr lang="en-US" altLang="zh-CN" sz="2800" dirty="0" smtClean="0"/>
          </a:p>
          <a:p>
            <a:r>
              <a:rPr lang="zh-CN" altLang="en-US" sz="2800" dirty="0" smtClean="0"/>
              <a:t>小葱想活下去，他是应该喝掉手上的这瓶，还是另外剩下的一瓶呢？</a:t>
            </a:r>
            <a:endParaRPr lang="zh-CN" altLang="en-US" sz="2800" dirty="0"/>
          </a:p>
        </p:txBody>
      </p:sp>
    </p:spTree>
    <p:extLst>
      <p:ext uri="{BB962C8B-B14F-4D97-AF65-F5344CB8AC3E}">
        <p14:creationId xmlns:p14="http://schemas.microsoft.com/office/powerpoint/2010/main" val="23313725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Problem 1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CN" altLang="en-US" sz="2800" dirty="0" smtClean="0"/>
              <a:t>显然</a:t>
            </a:r>
            <a:r>
              <a:rPr lang="zh-CN" altLang="en-US" sz="2800" dirty="0"/>
              <a:t>无所谓</a:t>
            </a:r>
          </a:p>
        </p:txBody>
      </p:sp>
    </p:spTree>
    <p:extLst>
      <p:ext uri="{BB962C8B-B14F-4D97-AF65-F5344CB8AC3E}">
        <p14:creationId xmlns:p14="http://schemas.microsoft.com/office/powerpoint/2010/main" val="37314305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Problem 2</a:t>
            </a:r>
            <a:endParaRPr lang="zh-CN" alt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内容占位符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85000" lnSpcReduction="20000"/>
              </a:bodyPr>
              <a:lstStyle/>
              <a:p>
                <a:r>
                  <a:rPr lang="zh-CN" altLang="en-US" sz="2800" dirty="0" smtClean="0"/>
                  <a:t>小胡站在原点，手里拿着两枚硬币。抛第一枚硬币正面向上的概率为</a:t>
                </a:r>
                <a14:m>
                  <m:oMath xmlns:m="http://schemas.openxmlformats.org/officeDocument/2006/math">
                    <m:r>
                      <a:rPr lang="en-US" altLang="zh-CN" sz="2800" b="0" i="1" smtClean="0">
                        <a:latin typeface="Cambria Math" panose="02040503050406030204" pitchFamily="18" charset="0"/>
                      </a:rPr>
                      <m:t>𝑝</m:t>
                    </m:r>
                    <m:r>
                      <a:rPr lang="zh-CN" altLang="en-US" sz="2800" i="1">
                        <a:latin typeface="Cambria Math" panose="02040503050406030204" pitchFamily="18" charset="0"/>
                      </a:rPr>
                      <m:t>，</m:t>
                    </m:r>
                  </m:oMath>
                </a14:m>
                <a:r>
                  <a:rPr lang="zh-CN" altLang="en-US" sz="2800" dirty="0" smtClean="0"/>
                  <a:t>第二枚正面向上的概率为</a:t>
                </a:r>
                <a14:m>
                  <m:oMath xmlns:m="http://schemas.openxmlformats.org/officeDocument/2006/math">
                    <m:r>
                      <a:rPr lang="en-US" altLang="zh-CN" sz="2800" b="0" i="1" smtClean="0">
                        <a:latin typeface="Cambria Math" panose="02040503050406030204" pitchFamily="18" charset="0"/>
                      </a:rPr>
                      <m:t>𝑞</m:t>
                    </m:r>
                  </m:oMath>
                </a14:m>
                <a:r>
                  <a:rPr lang="zh-CN" altLang="en-US" sz="2800" dirty="0" smtClean="0"/>
                  <a:t>。</a:t>
                </a:r>
                <a:endParaRPr lang="en-US" altLang="zh-CN" sz="2800" dirty="0" smtClean="0"/>
              </a:p>
              <a:p>
                <a:r>
                  <a:rPr lang="zh-CN" altLang="en-US" sz="2800" dirty="0" smtClean="0"/>
                  <a:t>小胡开始抛第一枚硬币，每次抛到反面小胡就向</a:t>
                </a:r>
                <a14:m>
                  <m:oMath xmlns:m="http://schemas.openxmlformats.org/officeDocument/2006/math">
                    <m:r>
                      <a:rPr lang="en-US" altLang="zh-CN" sz="2800" b="0" i="1" smtClean="0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zh-CN" altLang="en-US" sz="2800" dirty="0" smtClean="0"/>
                  <a:t>轴正方向走一步，直到抛到正面。</a:t>
                </a:r>
                <a:endParaRPr lang="en-US" altLang="zh-CN" sz="2800" dirty="0" smtClean="0"/>
              </a:p>
              <a:p>
                <a:r>
                  <a:rPr lang="zh-CN" altLang="en-US" sz="2800" dirty="0" smtClean="0"/>
                  <a:t>接下来小胡继续抛第一枚硬币，每次抛到反面小胡就向</a:t>
                </a:r>
                <a14:m>
                  <m:oMath xmlns:m="http://schemas.openxmlformats.org/officeDocument/2006/math">
                    <m:r>
                      <a:rPr lang="en-US" altLang="zh-CN" sz="2800" b="0" i="1" smtClean="0">
                        <a:latin typeface="Cambria Math" panose="02040503050406030204" pitchFamily="18" charset="0"/>
                      </a:rPr>
                      <m:t>𝑦</m:t>
                    </m:r>
                  </m:oMath>
                </a14:m>
                <a:r>
                  <a:rPr lang="zh-CN" altLang="en-US" sz="2800" dirty="0" smtClean="0"/>
                  <a:t>轴正方向走一步，直到抛到正面。</a:t>
                </a:r>
                <a:endParaRPr lang="en-US" altLang="zh-CN" sz="2800" dirty="0" smtClean="0"/>
              </a:p>
              <a:p>
                <a:r>
                  <a:rPr lang="zh-CN" altLang="en-US" sz="2800" dirty="0" smtClean="0"/>
                  <a:t>现在小胡想回来了，于是他开始抛第二枚硬币，如果小胡抛到正面小胡就向</a:t>
                </a:r>
                <a14:m>
                  <m:oMath xmlns:m="http://schemas.openxmlformats.org/officeDocument/2006/math">
                    <m:r>
                      <a:rPr lang="en-US" altLang="zh-CN" sz="2800" b="0" i="1" smtClean="0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zh-CN" altLang="en-US" sz="2800" dirty="0" smtClean="0"/>
                  <a:t>轴的负方向走一步，否则小胡就向</a:t>
                </a:r>
                <a14:m>
                  <m:oMath xmlns:m="http://schemas.openxmlformats.org/officeDocument/2006/math">
                    <m:r>
                      <a:rPr lang="en-US" altLang="zh-CN" sz="2800" b="0" i="1" smtClean="0">
                        <a:latin typeface="Cambria Math" panose="02040503050406030204" pitchFamily="18" charset="0"/>
                      </a:rPr>
                      <m:t>𝑦</m:t>
                    </m:r>
                  </m:oMath>
                </a14:m>
                <a:r>
                  <a:rPr lang="zh-CN" altLang="en-US" sz="2800" dirty="0" smtClean="0"/>
                  <a:t>轴的负方向走一步。</a:t>
                </a:r>
                <a:endParaRPr lang="en-US" altLang="zh-CN" sz="2800" dirty="0" smtClean="0"/>
              </a:p>
              <a:p>
                <a:r>
                  <a:rPr lang="zh-CN" altLang="en-US" sz="2800" dirty="0" smtClean="0"/>
                  <a:t>现在小胡想知道他在往回走的时候经过原点的概率是多少呢？</a:t>
                </a:r>
                <a:endParaRPr lang="zh-CN" altLang="en-US" sz="2800" dirty="0"/>
              </a:p>
            </p:txBody>
          </p:sp>
        </mc:Choice>
        <mc:Fallback xmlns="">
          <p:sp>
            <p:nvSpPr>
              <p:cNvPr id="3" name="内容占位符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2"/>
                <a:stretch>
                  <a:fillRect l="-567" t="-2826" r="-2979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8372257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Problem 2</a:t>
            </a:r>
            <a:endParaRPr lang="zh-CN" alt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内容占位符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zh-CN" altLang="en-US" sz="2800" dirty="0" smtClean="0"/>
                  <a:t>我们可以枚举小胡在第一轮中走到的点</a:t>
                </a:r>
                <a14:m>
                  <m:oMath xmlns:m="http://schemas.openxmlformats.org/officeDocument/2006/math">
                    <m:r>
                      <a:rPr lang="en-US" altLang="zh-CN" sz="2800" b="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altLang="zh-CN" sz="2800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altLang="zh-CN" sz="2800" b="0" i="1" smtClean="0"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altLang="zh-CN" sz="2800" b="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altLang="zh-CN" sz="2800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US" altLang="zh-CN" sz="2800" dirty="0" smtClean="0"/>
              </a:p>
              <a:p>
                <a:r>
                  <a:rPr lang="zh-CN" altLang="en-US" sz="2800" dirty="0" smtClean="0"/>
                  <a:t>小胡走到点</a:t>
                </a:r>
                <a14:m>
                  <m:oMath xmlns:m="http://schemas.openxmlformats.org/officeDocument/2006/math">
                    <m:r>
                      <a:rPr lang="en-US" altLang="zh-CN" sz="2800" b="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altLang="zh-CN" sz="2800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altLang="zh-CN" sz="2800" b="0" i="1" smtClean="0"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altLang="zh-CN" sz="2800" b="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altLang="zh-CN" sz="2800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zh-CN" altLang="en-US" sz="2800" dirty="0" smtClean="0"/>
                  <a:t>的概率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altLang="zh-CN" sz="28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zh-CN" sz="2800" b="0" i="1" smtClean="0">
                            <a:latin typeface="Cambria Math" panose="02040503050406030204" pitchFamily="18" charset="0"/>
                          </a:rPr>
                          <m:t>(1−</m:t>
                        </m:r>
                        <m:r>
                          <a:rPr lang="en-US" altLang="zh-CN" sz="2800" b="0" i="1" smtClean="0">
                            <a:latin typeface="Cambria Math" panose="02040503050406030204" pitchFamily="18" charset="0"/>
                          </a:rPr>
                          <m:t>𝑝</m:t>
                        </m:r>
                        <m:r>
                          <a:rPr lang="en-US" altLang="zh-CN" sz="2800" b="0" i="1" smtClean="0">
                            <a:latin typeface="Cambria Math" panose="02040503050406030204" pitchFamily="18" charset="0"/>
                          </a:rPr>
                          <m:t>)</m:t>
                        </m:r>
                      </m:e>
                      <m:sup>
                        <m:r>
                          <a:rPr lang="en-US" altLang="zh-CN" sz="28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altLang="zh-CN" sz="2800" b="0" i="1" smtClean="0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altLang="zh-CN" sz="2800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</m:sup>
                    </m:sSup>
                    <m:r>
                      <a:rPr lang="en-US" altLang="zh-CN" sz="2800" b="0" i="1" smtClean="0">
                        <a:latin typeface="Cambria Math" panose="02040503050406030204" pitchFamily="18" charset="0"/>
                      </a:rPr>
                      <m:t>×</m:t>
                    </m:r>
                    <m:sSup>
                      <m:sSupPr>
                        <m:ctrlPr>
                          <a:rPr lang="en-US" altLang="zh-CN" sz="28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zh-CN" sz="2800" b="0" i="1" smtClean="0">
                            <a:latin typeface="Cambria Math" panose="02040503050406030204" pitchFamily="18" charset="0"/>
                          </a:rPr>
                          <m:t>𝑝</m:t>
                        </m:r>
                      </m:e>
                      <m:sup>
                        <m:r>
                          <a:rPr lang="en-US" altLang="zh-CN" sz="28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endParaRPr lang="en-US" altLang="zh-CN" sz="2800" dirty="0" smtClean="0"/>
              </a:p>
              <a:p>
                <a:r>
                  <a:rPr lang="zh-CN" altLang="en-US" sz="2800" dirty="0"/>
                  <a:t>小</a:t>
                </a:r>
                <a:r>
                  <a:rPr lang="zh-CN" altLang="en-US" sz="2800" dirty="0" smtClean="0"/>
                  <a:t>胡从点</a:t>
                </a:r>
                <a14:m>
                  <m:oMath xmlns:m="http://schemas.openxmlformats.org/officeDocument/2006/math">
                    <m:r>
                      <a:rPr lang="en-US" altLang="zh-CN" sz="2800" b="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altLang="zh-CN" sz="2800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altLang="zh-CN" sz="2800" b="0" i="1" smtClean="0"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altLang="zh-CN" sz="2800" b="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altLang="zh-CN" sz="2800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zh-CN" altLang="en-US" sz="2800" dirty="0" smtClean="0"/>
                  <a:t>走回原点的概率</a:t>
                </a:r>
                <a:endParaRPr lang="en-US" altLang="zh-CN" sz="2800" dirty="0" smtClean="0"/>
              </a:p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n-US" altLang="zh-CN" sz="28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zh-CN" sz="2800" b="0" i="1" smtClean="0">
                            <a:latin typeface="Cambria Math" panose="02040503050406030204" pitchFamily="18" charset="0"/>
                          </a:rPr>
                          <m:t>𝑞</m:t>
                        </m:r>
                      </m:e>
                      <m:sup>
                        <m:r>
                          <a:rPr lang="en-US" altLang="zh-CN" sz="28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sup>
                    </m:sSup>
                    <m:r>
                      <a:rPr lang="en-US" altLang="zh-CN" sz="2800" b="0" i="1" smtClean="0">
                        <a:latin typeface="Cambria Math" panose="02040503050406030204" pitchFamily="18" charset="0"/>
                      </a:rPr>
                      <m:t>×</m:t>
                    </m:r>
                    <m:sSup>
                      <m:sSupPr>
                        <m:ctrlPr>
                          <a:rPr lang="en-US" altLang="zh-CN" sz="28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zh-CN" sz="2800" b="0" i="1" smtClean="0">
                            <a:latin typeface="Cambria Math" panose="02040503050406030204" pitchFamily="18" charset="0"/>
                          </a:rPr>
                          <m:t>(1−</m:t>
                        </m:r>
                        <m:r>
                          <a:rPr lang="en-US" altLang="zh-CN" sz="2800" b="0" i="1" smtClean="0">
                            <a:latin typeface="Cambria Math" panose="02040503050406030204" pitchFamily="18" charset="0"/>
                          </a:rPr>
                          <m:t>𝑞</m:t>
                        </m:r>
                        <m:r>
                          <a:rPr lang="en-US" altLang="zh-CN" sz="2800" b="0" i="1" smtClean="0">
                            <a:latin typeface="Cambria Math" panose="02040503050406030204" pitchFamily="18" charset="0"/>
                          </a:rPr>
                          <m:t>)</m:t>
                        </m:r>
                      </m:e>
                      <m:sup>
                        <m:r>
                          <a:rPr lang="en-US" altLang="zh-CN" sz="2800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</m:sup>
                    </m:sSup>
                    <m:r>
                      <a:rPr lang="en-US" altLang="zh-CN" sz="2800" b="0" i="1" smtClean="0">
                        <a:latin typeface="Cambria Math" panose="02040503050406030204" pitchFamily="18" charset="0"/>
                      </a:rPr>
                      <m:t>×</m:t>
                    </m:r>
                    <m:f>
                      <m:fPr>
                        <m:ctrlPr>
                          <a:rPr lang="en-US" altLang="zh-CN" sz="28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d>
                          <m:dPr>
                            <m:ctrlPr>
                              <a:rPr lang="en-US" altLang="zh-CN" sz="28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altLang="zh-CN" sz="2800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  <m:r>
                              <a:rPr lang="en-US" altLang="zh-CN" sz="2800" b="0" i="1" smtClean="0">
                                <a:latin typeface="Cambria Math" panose="02040503050406030204" pitchFamily="18" charset="0"/>
                              </a:rPr>
                              <m:t>+</m:t>
                            </m:r>
                            <m:r>
                              <a:rPr lang="en-US" altLang="zh-CN" sz="2800" b="0" i="1" smtClean="0">
                                <a:latin typeface="Cambria Math" panose="02040503050406030204" pitchFamily="18" charset="0"/>
                              </a:rPr>
                              <m:t>𝑦</m:t>
                            </m:r>
                          </m:e>
                        </m:d>
                        <m:r>
                          <a:rPr lang="en-US" altLang="zh-CN" sz="2800" b="0" i="1" smtClean="0">
                            <a:latin typeface="Cambria Math" panose="02040503050406030204" pitchFamily="18" charset="0"/>
                          </a:rPr>
                          <m:t>!</m:t>
                        </m:r>
                      </m:num>
                      <m:den>
                        <m:r>
                          <a:rPr lang="en-US" altLang="zh-CN" sz="28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altLang="zh-CN" sz="2800" b="0" i="1" smtClean="0">
                            <a:latin typeface="Cambria Math" panose="02040503050406030204" pitchFamily="18" charset="0"/>
                          </a:rPr>
                          <m:t>!×</m:t>
                        </m:r>
                        <m:r>
                          <a:rPr lang="en-US" altLang="zh-CN" sz="2800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  <m:r>
                          <a:rPr lang="en-US" altLang="zh-CN" sz="2800" b="0" i="1" smtClean="0">
                            <a:latin typeface="Cambria Math" panose="02040503050406030204" pitchFamily="18" charset="0"/>
                          </a:rPr>
                          <m:t>!</m:t>
                        </m:r>
                      </m:den>
                    </m:f>
                  </m:oMath>
                </a14:m>
                <a:endParaRPr lang="zh-CN" altLang="en-US" sz="2800" dirty="0"/>
              </a:p>
            </p:txBody>
          </p:sp>
        </mc:Choice>
        <mc:Fallback xmlns="">
          <p:sp>
            <p:nvSpPr>
              <p:cNvPr id="3" name="内容占位符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2"/>
                <a:stretch>
                  <a:fillRect l="-851" t="-1413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7112643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Problem 2</a:t>
            </a:r>
            <a:endParaRPr lang="zh-CN" alt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内容占位符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zh-CN" altLang="en-US" sz="2800" dirty="0" smtClean="0"/>
                  <a:t>所以最终的概率为</a:t>
                </a:r>
                <a:endParaRPr lang="en-US" altLang="zh-CN" sz="2800" dirty="0" smtClean="0"/>
              </a:p>
              <a:p>
                <a14:m>
                  <m:oMath xmlns:m="http://schemas.openxmlformats.org/officeDocument/2006/math">
                    <m:nary>
                      <m:naryPr>
                        <m:chr m:val="∑"/>
                        <m:ctrlPr>
                          <a:rPr lang="zh-CN" altLang="en-US" sz="2800" i="1" smtClean="0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lang="en-US" altLang="zh-CN" sz="28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altLang="zh-CN" sz="2800" b="0" i="1" smtClean="0">
                            <a:latin typeface="Cambria Math" panose="02040503050406030204" pitchFamily="18" charset="0"/>
                          </a:rPr>
                          <m:t>=0</m:t>
                        </m:r>
                      </m:sub>
                      <m:sup>
                        <m:r>
                          <a:rPr lang="en-US" altLang="zh-CN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∞</m:t>
                        </m:r>
                      </m:sup>
                      <m:e>
                        <m:nary>
                          <m:naryPr>
                            <m:chr m:val="∑"/>
                            <m:ctrlPr>
                              <a:rPr lang="en-US" altLang="zh-CN" sz="2800" i="1" smtClean="0">
                                <a:latin typeface="Cambria Math" panose="02040503050406030204" pitchFamily="18" charset="0"/>
                              </a:rPr>
                            </m:ctrlPr>
                          </m:naryPr>
                          <m:sub>
                            <m:r>
                              <m:rPr>
                                <m:brk m:alnAt="23"/>
                              </m:rPr>
                              <a:rPr lang="en-US" altLang="zh-CN" sz="2800" b="0" i="1" smtClean="0">
                                <a:latin typeface="Cambria Math" panose="02040503050406030204" pitchFamily="18" charset="0"/>
                              </a:rPr>
                              <m:t>𝑦</m:t>
                            </m:r>
                            <m:r>
                              <a:rPr lang="en-US" altLang="zh-CN" sz="2800" b="0" i="1" smtClean="0">
                                <a:latin typeface="Cambria Math" panose="02040503050406030204" pitchFamily="18" charset="0"/>
                              </a:rPr>
                              <m:t>=0</m:t>
                            </m:r>
                          </m:sub>
                          <m:sup>
                            <m:r>
                              <a:rPr lang="en-US" altLang="zh-CN" sz="2800" b="0" i="1" smtClean="0">
                                <a:latin typeface="Cambria Math" panose="02040503050406030204" pitchFamily="18" charset="0"/>
                              </a:rPr>
                              <m:t>∞</m:t>
                            </m:r>
                          </m:sup>
                          <m:e>
                            <m:sSup>
                              <m:sSupPr>
                                <m:ctrlPr>
                                  <a:rPr lang="en-US" altLang="zh-CN" sz="2800" i="1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altLang="zh-CN" sz="2800" i="1">
                                    <a:latin typeface="Cambria Math" panose="02040503050406030204" pitchFamily="18" charset="0"/>
                                  </a:rPr>
                                  <m:t>(1−</m:t>
                                </m:r>
                                <m:r>
                                  <a:rPr lang="en-US" altLang="zh-CN" sz="2800" i="1">
                                    <a:latin typeface="Cambria Math" panose="02040503050406030204" pitchFamily="18" charset="0"/>
                                  </a:rPr>
                                  <m:t>𝑝</m:t>
                                </m:r>
                                <m:r>
                                  <a:rPr lang="en-US" altLang="zh-CN" sz="2800" i="1">
                                    <a:latin typeface="Cambria Math" panose="02040503050406030204" pitchFamily="18" charset="0"/>
                                  </a:rPr>
                                  <m:t>)</m:t>
                                </m:r>
                              </m:e>
                              <m:sup>
                                <m:r>
                                  <a:rPr lang="en-US" altLang="zh-CN" sz="2800" i="1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  <m:r>
                                  <a:rPr lang="en-US" altLang="zh-CN" sz="2800" i="1">
                                    <a:latin typeface="Cambria Math" panose="02040503050406030204" pitchFamily="18" charset="0"/>
                                  </a:rPr>
                                  <m:t>+</m:t>
                                </m:r>
                                <m:r>
                                  <a:rPr lang="en-US" altLang="zh-CN" sz="2800" i="1">
                                    <a:latin typeface="Cambria Math" panose="02040503050406030204" pitchFamily="18" charset="0"/>
                                  </a:rPr>
                                  <m:t>𝑦</m:t>
                                </m:r>
                              </m:sup>
                            </m:sSup>
                            <m:r>
                              <a:rPr lang="en-US" altLang="zh-CN" sz="2800" i="1">
                                <a:latin typeface="Cambria Math" panose="02040503050406030204" pitchFamily="18" charset="0"/>
                              </a:rPr>
                              <m:t>×</m:t>
                            </m:r>
                            <m:sSup>
                              <m:sSupPr>
                                <m:ctrlPr>
                                  <a:rPr lang="en-US" altLang="zh-CN" sz="2800" i="1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altLang="zh-CN" sz="2800" i="1">
                                    <a:latin typeface="Cambria Math" panose="02040503050406030204" pitchFamily="18" charset="0"/>
                                  </a:rPr>
                                  <m:t>𝑝</m:t>
                                </m:r>
                              </m:e>
                              <m:sup>
                                <m:r>
                                  <a:rPr lang="en-US" altLang="zh-CN" sz="2800" i="1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  <m:r>
                              <a:rPr lang="en-US" altLang="zh-CN" sz="2800" b="0" i="1" smtClean="0">
                                <a:latin typeface="Cambria Math" panose="02040503050406030204" pitchFamily="18" charset="0"/>
                              </a:rPr>
                              <m:t>×</m:t>
                            </m:r>
                            <m:sSup>
                              <m:sSupPr>
                                <m:ctrlPr>
                                  <a:rPr lang="en-US" altLang="zh-CN" sz="2800" i="1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altLang="zh-CN" sz="2800" i="1">
                                    <a:latin typeface="Cambria Math" panose="02040503050406030204" pitchFamily="18" charset="0"/>
                                  </a:rPr>
                                  <m:t>𝑞</m:t>
                                </m:r>
                              </m:e>
                              <m:sup>
                                <m:r>
                                  <a:rPr lang="en-US" altLang="zh-CN" sz="2800" i="1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sup>
                            </m:sSup>
                            <m:r>
                              <a:rPr lang="en-US" altLang="zh-CN" sz="2800" i="1">
                                <a:latin typeface="Cambria Math" panose="02040503050406030204" pitchFamily="18" charset="0"/>
                              </a:rPr>
                              <m:t>×</m:t>
                            </m:r>
                            <m:sSup>
                              <m:sSupPr>
                                <m:ctrlPr>
                                  <a:rPr lang="en-US" altLang="zh-CN" sz="2800" i="1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altLang="zh-CN" sz="2800" i="1">
                                    <a:latin typeface="Cambria Math" panose="02040503050406030204" pitchFamily="18" charset="0"/>
                                  </a:rPr>
                                  <m:t>(1−</m:t>
                                </m:r>
                                <m:r>
                                  <a:rPr lang="en-US" altLang="zh-CN" sz="2800" i="1">
                                    <a:latin typeface="Cambria Math" panose="02040503050406030204" pitchFamily="18" charset="0"/>
                                  </a:rPr>
                                  <m:t>𝑞</m:t>
                                </m:r>
                                <m:r>
                                  <a:rPr lang="en-US" altLang="zh-CN" sz="2800" i="1">
                                    <a:latin typeface="Cambria Math" panose="02040503050406030204" pitchFamily="18" charset="0"/>
                                  </a:rPr>
                                  <m:t>)</m:t>
                                </m:r>
                              </m:e>
                              <m:sup>
                                <m:r>
                                  <a:rPr lang="en-US" altLang="zh-CN" sz="2800" i="1">
                                    <a:latin typeface="Cambria Math" panose="02040503050406030204" pitchFamily="18" charset="0"/>
                                  </a:rPr>
                                  <m:t>𝑦</m:t>
                                </m:r>
                              </m:sup>
                            </m:sSup>
                            <m:r>
                              <a:rPr lang="en-US" altLang="zh-CN" sz="2800" i="1">
                                <a:latin typeface="Cambria Math" panose="02040503050406030204" pitchFamily="18" charset="0"/>
                              </a:rPr>
                              <m:t>×</m:t>
                            </m:r>
                            <m:f>
                              <m:fPr>
                                <m:ctrlPr>
                                  <a:rPr lang="en-US" altLang="zh-CN" sz="2800" i="1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d>
                                  <m:dPr>
                                    <m:ctrlPr>
                                      <a:rPr lang="en-US" altLang="zh-CN" sz="2800" i="1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altLang="zh-CN" sz="2800" i="1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  <m:r>
                                      <a:rPr lang="en-US" altLang="zh-CN" sz="2800" i="1">
                                        <a:latin typeface="Cambria Math" panose="02040503050406030204" pitchFamily="18" charset="0"/>
                                      </a:rPr>
                                      <m:t>+</m:t>
                                    </m:r>
                                    <m:r>
                                      <a:rPr lang="en-US" altLang="zh-CN" sz="2800" i="1">
                                        <a:latin typeface="Cambria Math" panose="02040503050406030204" pitchFamily="18" charset="0"/>
                                      </a:rPr>
                                      <m:t>𝑦</m:t>
                                    </m:r>
                                  </m:e>
                                </m:d>
                                <m:r>
                                  <a:rPr lang="en-US" altLang="zh-CN" sz="2800" i="1">
                                    <a:latin typeface="Cambria Math" panose="02040503050406030204" pitchFamily="18" charset="0"/>
                                  </a:rPr>
                                  <m:t>!</m:t>
                                </m:r>
                              </m:num>
                              <m:den>
                                <m:r>
                                  <a:rPr lang="en-US" altLang="zh-CN" sz="2800" i="1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  <m:r>
                                  <a:rPr lang="en-US" altLang="zh-CN" sz="2800" i="1">
                                    <a:latin typeface="Cambria Math" panose="02040503050406030204" pitchFamily="18" charset="0"/>
                                  </a:rPr>
                                  <m:t>!×</m:t>
                                </m:r>
                                <m:r>
                                  <a:rPr lang="en-US" altLang="zh-CN" sz="2800" i="1">
                                    <a:latin typeface="Cambria Math" panose="02040503050406030204" pitchFamily="18" charset="0"/>
                                  </a:rPr>
                                  <m:t>𝑦</m:t>
                                </m:r>
                                <m:r>
                                  <a:rPr lang="en-US" altLang="zh-CN" sz="2800" i="1">
                                    <a:latin typeface="Cambria Math" panose="02040503050406030204" pitchFamily="18" charset="0"/>
                                  </a:rPr>
                                  <m:t>!</m:t>
                                </m:r>
                              </m:den>
                            </m:f>
                          </m:e>
                        </m:nary>
                      </m:e>
                    </m:nary>
                  </m:oMath>
                </a14:m>
                <a:endParaRPr lang="en-US" altLang="zh-CN" sz="2800" dirty="0" smtClean="0"/>
              </a:p>
              <a:p>
                <a:r>
                  <a:rPr lang="zh-CN" altLang="en-US" sz="2800" dirty="0" smtClean="0"/>
                  <a:t>不好求？</a:t>
                </a:r>
                <a:endParaRPr lang="en-US" altLang="zh-CN" sz="2800" dirty="0" smtClean="0"/>
              </a:p>
              <a:p>
                <a:r>
                  <a:rPr lang="zh-CN" altLang="en-US" sz="2800" dirty="0" smtClean="0"/>
                  <a:t>改变枚举量</a:t>
                </a:r>
                <a:endParaRPr lang="zh-CN" altLang="en-US" sz="2800" dirty="0"/>
              </a:p>
            </p:txBody>
          </p:sp>
        </mc:Choice>
        <mc:Fallback xmlns="">
          <p:sp>
            <p:nvSpPr>
              <p:cNvPr id="3" name="内容占位符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2"/>
                <a:stretch>
                  <a:fillRect l="-851" t="-1413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7441409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平面">
  <a:themeElements>
    <a:clrScheme name="平面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平面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平面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155</TotalTime>
  <Words>762</Words>
  <Application>Microsoft Office PowerPoint</Application>
  <PresentationFormat>宽屏</PresentationFormat>
  <Paragraphs>105</Paragraphs>
  <Slides>25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25</vt:i4>
      </vt:variant>
    </vt:vector>
  </HeadingPairs>
  <TitlesOfParts>
    <vt:vector size="32" baseType="lpstr">
      <vt:lpstr>方正姚体</vt:lpstr>
      <vt:lpstr>华文新魏</vt:lpstr>
      <vt:lpstr>Arial</vt:lpstr>
      <vt:lpstr>Cambria Math</vt:lpstr>
      <vt:lpstr>Trebuchet MS</vt:lpstr>
      <vt:lpstr>Wingdings 3</vt:lpstr>
      <vt:lpstr>平面</vt:lpstr>
      <vt:lpstr>浅谈一些概率期望问题</vt:lpstr>
      <vt:lpstr>概率期望的基本知识</vt:lpstr>
      <vt:lpstr>概率期望的基本知识</vt:lpstr>
      <vt:lpstr>概率期望的基本知识</vt:lpstr>
      <vt:lpstr>Problem 1</vt:lpstr>
      <vt:lpstr>Problem 1</vt:lpstr>
      <vt:lpstr>Problem 2</vt:lpstr>
      <vt:lpstr>Problem 2</vt:lpstr>
      <vt:lpstr>Problem 2</vt:lpstr>
      <vt:lpstr>Problem 2</vt:lpstr>
      <vt:lpstr>Problem 2.333333</vt:lpstr>
      <vt:lpstr>Problem 2.333333</vt:lpstr>
      <vt:lpstr>Problem 3</vt:lpstr>
      <vt:lpstr>Problem 3</vt:lpstr>
      <vt:lpstr>Problem 3</vt:lpstr>
      <vt:lpstr>Problem 4</vt:lpstr>
      <vt:lpstr>Problem 4</vt:lpstr>
      <vt:lpstr>Problem 4</vt:lpstr>
      <vt:lpstr>Problem 5</vt:lpstr>
      <vt:lpstr>Problem 5</vt:lpstr>
      <vt:lpstr>Problem 6</vt:lpstr>
      <vt:lpstr>Problem 6</vt:lpstr>
      <vt:lpstr>Problem 6</vt:lpstr>
      <vt:lpstr>Problem 7</vt:lpstr>
      <vt:lpstr>Thanks</vt:lpstr>
    </vt:vector>
  </TitlesOfParts>
  <Company>THU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浅谈一些概率期望问题</dc:title>
  <dc:creator>Haoxi Zhong</dc:creator>
  <cp:lastModifiedBy>Haoxi Zhong</cp:lastModifiedBy>
  <cp:revision>18</cp:revision>
  <dcterms:created xsi:type="dcterms:W3CDTF">2015-05-06T13:43:27Z</dcterms:created>
  <dcterms:modified xsi:type="dcterms:W3CDTF">2015-05-07T15:33:33Z</dcterms:modified>
</cp:coreProperties>
</file>