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5" r:id="rId19"/>
    <p:sldId id="279" r:id="rId20"/>
    <p:sldId id="276" r:id="rId21"/>
    <p:sldId id="277" r:id="rId22"/>
    <p:sldId id="281" r:id="rId23"/>
    <p:sldId id="282" r:id="rId24"/>
    <p:sldId id="283" r:id="rId25"/>
    <p:sldId id="284" r:id="rId26"/>
    <p:sldId id="285" r:id="rId27"/>
    <p:sldId id="273" r:id="rId28"/>
    <p:sldId id="274" r:id="rId29"/>
    <p:sldId id="286" r:id="rId30"/>
    <p:sldId id="287" r:id="rId31"/>
    <p:sldId id="288" r:id="rId32"/>
    <p:sldId id="290" r:id="rId33"/>
    <p:sldId id="292" r:id="rId34"/>
    <p:sldId id="291" r:id="rId35"/>
    <p:sldId id="293" r:id="rId36"/>
    <p:sldId id="289" r:id="rId37"/>
    <p:sldId id="294" r:id="rId38"/>
    <p:sldId id="295" r:id="rId39"/>
    <p:sldId id="296" r:id="rId40"/>
  </p:sldIdLst>
  <p:sldSz cx="12192000" cy="6858000"/>
  <p:notesSz cx="6858000" cy="9144000"/>
  <p:custDataLst>
    <p:tags r:id="rId4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4" Type="http://schemas.openxmlformats.org/officeDocument/2006/relationships/tags" Target="tags/tag110.xml"/><Relationship Id="rId43" Type="http://schemas.openxmlformats.org/officeDocument/2006/relationships/tableStyles" Target="tableStyles.xml"/><Relationship Id="rId42" Type="http://schemas.openxmlformats.org/officeDocument/2006/relationships/viewProps" Target="viewProps.xml"/><Relationship Id="rId41" Type="http://schemas.openxmlformats.org/officeDocument/2006/relationships/presProps" Target="presProps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7.xml"/><Relationship Id="rId1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9.xml"/><Relationship Id="rId1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1.xml"/><Relationship Id="rId1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3.xml"/><Relationship Id="rId1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5.xml"/><Relationship Id="rId1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9.xml"/><Relationship Id="rId1" Type="http://schemas.openxmlformats.org/officeDocument/2006/relationships/image" Target="../media/image1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0.xml"/><Relationship Id="rId1" Type="http://schemas.openxmlformats.org/officeDocument/2006/relationships/image" Target="../media/image14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1.xml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3.xml"/><Relationship Id="rId2" Type="http://schemas.openxmlformats.org/officeDocument/2006/relationships/image" Target="../media/image15.png"/><Relationship Id="rId1" Type="http://schemas.openxmlformats.org/officeDocument/2006/relationships/tags" Target="../tags/tag92.xml"/></Relationships>
</file>

<file path=ppt/slides/_rels/slide2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5.xml"/><Relationship Id="rId2" Type="http://schemas.openxmlformats.org/officeDocument/2006/relationships/image" Target="../media/image16.png"/><Relationship Id="rId1" Type="http://schemas.openxmlformats.org/officeDocument/2006/relationships/tags" Target="../tags/tag94.xml"/></Relationships>
</file>

<file path=ppt/slides/_rels/slide2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7.xml"/><Relationship Id="rId2" Type="http://schemas.openxmlformats.org/officeDocument/2006/relationships/image" Target="../media/image17.png"/><Relationship Id="rId1" Type="http://schemas.openxmlformats.org/officeDocument/2006/relationships/tags" Target="../tags/tag96.xml"/></Relationships>
</file>

<file path=ppt/slides/_rels/slide2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9.xml"/><Relationship Id="rId2" Type="http://schemas.openxmlformats.org/officeDocument/2006/relationships/image" Target="../media/image18.png"/><Relationship Id="rId1" Type="http://schemas.openxmlformats.org/officeDocument/2006/relationships/tags" Target="../tags/tag9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0.xml"/><Relationship Id="rId1" Type="http://schemas.openxmlformats.org/officeDocument/2006/relationships/image" Target="../media/image19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1.xml"/><Relationship Id="rId1" Type="http://schemas.openxmlformats.org/officeDocument/2006/relationships/image" Target="../media/image20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2.xml"/><Relationship Id="rId1" Type="http://schemas.openxmlformats.org/officeDocument/2006/relationships/image" Target="../media/image2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3.xml"/><Relationship Id="rId1" Type="http://schemas.openxmlformats.org/officeDocument/2006/relationships/image" Target="../media/image2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4.xml"/><Relationship Id="rId1" Type="http://schemas.openxmlformats.org/officeDocument/2006/relationships/image" Target="../media/image23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6.xml"/><Relationship Id="rId1" Type="http://schemas.openxmlformats.org/officeDocument/2006/relationships/image" Target="../media/image2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7.xml"/><Relationship Id="rId1" Type="http://schemas.openxmlformats.org/officeDocument/2006/relationships/image" Target="../media/image25.png"/></Relationships>
</file>

<file path=ppt/slides/_rels/slide3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09.xml"/><Relationship Id="rId2" Type="http://schemas.openxmlformats.org/officeDocument/2006/relationships/image" Target="../media/image26.png"/><Relationship Id="rId1" Type="http://schemas.openxmlformats.org/officeDocument/2006/relationships/tags" Target="../tags/tag10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74.xml"/><Relationship Id="rId4" Type="http://schemas.openxmlformats.org/officeDocument/2006/relationships/image" Target="../media/image2.png"/><Relationship Id="rId3" Type="http://schemas.openxmlformats.org/officeDocument/2006/relationships/tags" Target="../tags/tag73.xml"/><Relationship Id="rId2" Type="http://schemas.openxmlformats.org/officeDocument/2006/relationships/image" Target="../media/image1.png"/><Relationship Id="rId1" Type="http://schemas.openxmlformats.org/officeDocument/2006/relationships/tags" Target="../tags/tag7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5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期望的</a:t>
            </a:r>
            <a:r>
              <a:rPr lang="zh-CN" altLang="zh-CN"/>
              <a:t>线性性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https://www.cnblogs.com/dsrdsr/p/11373538.html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例子</a:t>
            </a:r>
            <a:r>
              <a:rPr lang="en-US" altLang="zh-CN"/>
              <a:t>2 </a:t>
            </a:r>
            <a:r>
              <a:rPr lang="zh-CN" altLang="en-US"/>
              <a:t>发生</a:t>
            </a:r>
            <a:r>
              <a:rPr lang="zh-CN" altLang="en-US"/>
              <a:t>期望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概率为</a:t>
            </a:r>
            <a:r>
              <a:rPr lang="en-US" altLang="zh-CN"/>
              <a:t>p</a:t>
            </a:r>
            <a:r>
              <a:rPr lang="zh-CN" altLang="en-US"/>
              <a:t>的事件期望</a:t>
            </a:r>
            <a:r>
              <a:rPr lang="zh-CN" altLang="en-US"/>
              <a:t>试验多少次后</a:t>
            </a:r>
            <a:r>
              <a:rPr lang="zh-CN" altLang="en-US"/>
              <a:t>发生？</a:t>
            </a:r>
            <a:endParaRPr lang="zh-CN" altLang="en-US"/>
          </a:p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6280" y="2362200"/>
            <a:ext cx="6486525" cy="303339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拿球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箱子里有 </a:t>
            </a:r>
            <a:r>
              <a:rPr lang="en-US" altLang="zh-CN"/>
              <a:t>n </a:t>
            </a:r>
            <a:r>
              <a:rPr lang="zh-CN" altLang="en-US"/>
              <a:t>个球1…n，你要从里面拿 m 次球，拿了后不放回，求取出的数字之和的期望。</a:t>
            </a:r>
            <a:endParaRPr lang="zh-CN" altLang="en-US"/>
          </a:p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8330" y="2514600"/>
            <a:ext cx="5499735" cy="201295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拿球</a:t>
            </a:r>
            <a:r>
              <a:rPr lang="en-US" altLang="zh-CN"/>
              <a:t>2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zh-CN" altLang="en-US"/>
              <a:t>箱子里有 n个球 1…n，你要从里边拿 m 次球，拿了之后有 </a:t>
            </a:r>
            <a:r>
              <a:rPr lang="en-US" altLang="zh-CN"/>
              <a:t>1/</a:t>
            </a:r>
            <a:r>
              <a:rPr lang="zh-CN" altLang="en-US"/>
              <a:t>p</a:t>
            </a:r>
            <a:r>
              <a:rPr lang="en-US" altLang="zh-CN"/>
              <a:t> </a:t>
            </a:r>
            <a:r>
              <a:rPr lang="zh-CN" altLang="en-US"/>
              <a:t>的概率放回，求取出的球上</a:t>
            </a:r>
            <a:r>
              <a:rPr lang="zh-CN" altLang="en-US"/>
              <a:t>数字和的期望。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2310" y="2661920"/>
            <a:ext cx="10967720" cy="301561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游走问题</a:t>
            </a:r>
            <a:r>
              <a:rPr lang="en-US" altLang="zh-CN"/>
              <a:t>1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在一条 n个点的链上游走，每一步等概率左走或者右走</a:t>
            </a:r>
            <a:r>
              <a:rPr lang="zh-CN" altLang="en-US"/>
              <a:t>一部，求从一端走到另一端的概率。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8330" y="2570480"/>
            <a:ext cx="8949055" cy="338518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游走问题</a:t>
            </a:r>
            <a:r>
              <a:rPr lang="en-US" altLang="zh-CN"/>
              <a:t>2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在一个 n个点的完全图上游走，求从点</a:t>
            </a:r>
            <a:r>
              <a:rPr lang="en-US" altLang="zh-CN"/>
              <a:t>1</a:t>
            </a:r>
            <a:r>
              <a:rPr lang="zh-CN" altLang="en-US"/>
              <a:t>出发期望走多少步才能走到点</a:t>
            </a:r>
            <a:r>
              <a:rPr lang="en-US" altLang="zh-CN"/>
              <a:t> n</a:t>
            </a:r>
            <a:r>
              <a:rPr lang="zh-CN" altLang="en-US"/>
              <a:t>。</a:t>
            </a:r>
            <a:endParaRPr lang="zh-CN" altLang="en-US"/>
          </a:p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6735" y="2628265"/>
            <a:ext cx="10390505" cy="135445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游走问题</a:t>
            </a:r>
            <a:r>
              <a:rPr lang="en-US" altLang="zh-CN"/>
              <a:t>3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在一张 2×n个点的完全二分图上游走，求从一个点走到另一个点的概率。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8035" y="2333625"/>
            <a:ext cx="5254625" cy="192468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游走问题</a:t>
            </a:r>
            <a:r>
              <a:rPr lang="en-US" altLang="zh-CN"/>
              <a:t>4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在一张 n个点的菊花图上游走，求一个点走到另一个点的概率。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695" y="2523490"/>
            <a:ext cx="6916420" cy="240220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游走问题</a:t>
            </a:r>
            <a:r>
              <a:rPr lang="en-US" altLang="zh-CN"/>
              <a:t>5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在一棵 n个点的树上游走，求从根节点走到 x的期望步数。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8330" y="2452370"/>
            <a:ext cx="11457305" cy="268478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游走问题</a:t>
            </a:r>
            <a:r>
              <a:rPr lang="en-US" altLang="zh-CN"/>
              <a:t>6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构造一张200个点的无向图，使得从 S走到 T</a:t>
            </a:r>
            <a:r>
              <a:rPr lang="en-US" altLang="zh-CN"/>
              <a:t> </a:t>
            </a:r>
            <a:r>
              <a:rPr lang="zh-CN" altLang="en-US"/>
              <a:t>的随机游走期望步数&gt;=1</a:t>
            </a:r>
            <a:r>
              <a:rPr lang="en-US" altLang="zh-CN"/>
              <a:t>e6</a:t>
            </a:r>
            <a:endParaRPr lang="en-US" altLang="zh-CN"/>
          </a:p>
          <a:p>
            <a:r>
              <a:rPr lang="zh-CN" altLang="en-US"/>
              <a:t>100个点构造一个完全图，然后里面找一个点连出一条链子，这个期望步数差不多是1</a:t>
            </a:r>
            <a:r>
              <a:rPr lang="en-US" altLang="zh-CN"/>
              <a:t>e6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全发生</a:t>
            </a:r>
            <a:r>
              <a:rPr lang="zh-CN" altLang="en-US"/>
              <a:t>问题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每次随机取一个 [1,n]的整数，问期望多少次能够凑齐所有的数。</a:t>
            </a:r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2320" y="2354580"/>
            <a:ext cx="11111230" cy="298767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事件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zh-CN" altLang="en-US"/>
              <a:t>在一次随机试验 E 中可能发生的不能再细分的结果被称为 </a:t>
            </a:r>
            <a:r>
              <a:rPr lang="zh-CN" altLang="en-US" b="1"/>
              <a:t>单位事件</a:t>
            </a:r>
            <a:r>
              <a:rPr lang="zh-CN" altLang="en-US"/>
              <a:t> 。</a:t>
            </a:r>
            <a:endParaRPr lang="zh-CN" altLang="en-US"/>
          </a:p>
          <a:p>
            <a:r>
              <a:rPr lang="zh-CN" altLang="en-US"/>
              <a:t>在随机试验中可能发生的所有单位事件的集合称为 </a:t>
            </a:r>
            <a:r>
              <a:rPr lang="zh-CN" altLang="en-US" b="1"/>
              <a:t>事件空间</a:t>
            </a:r>
            <a:r>
              <a:rPr lang="zh-CN" altLang="en-US"/>
              <a:t> ，用 S 来表示。</a:t>
            </a:r>
            <a:endParaRPr lang="zh-CN" altLang="en-US"/>
          </a:p>
          <a:p>
            <a:r>
              <a:rPr lang="zh-CN" altLang="en-US"/>
              <a:t>也就是说，进行一次随机试验 E，其结果一定符合 S中的恰好一个元素，不可能是零个或多个。</a:t>
            </a:r>
            <a:endParaRPr lang="zh-CN" altLang="en-US"/>
          </a:p>
          <a:p>
            <a:r>
              <a:rPr lang="zh-CN" altLang="en-US"/>
              <a:t>例如在一次掷骰子的随机试验中，如果用获得的点数来表示单位事件，那么一共可能出现 6 个单位事件，则事件空间可以表示为 </a:t>
            </a:r>
            <a:r>
              <a:rPr lang="en-US" altLang="zh-CN"/>
              <a:t>S={1,2,3,4,5,6}</a:t>
            </a:r>
            <a:endParaRPr lang="en-US" altLang="zh-CN"/>
          </a:p>
          <a:p>
            <a:r>
              <a:rPr lang="zh-CN" altLang="en-US"/>
              <a:t>一个 随机事件 是事件空间 S的子集，它由事件空间 S中的单位元素构成，用大写字母</a:t>
            </a:r>
            <a:r>
              <a:rPr lang="en-US" altLang="zh-CN"/>
              <a:t>A,...</a:t>
            </a:r>
            <a:r>
              <a:rPr lang="zh-CN" altLang="en-US"/>
              <a:t> 表示。</a:t>
            </a:r>
            <a:endParaRPr lang="zh-CN" altLang="en-US"/>
          </a:p>
          <a:p>
            <a:r>
              <a:rPr lang="zh-CN" altLang="en-US"/>
              <a:t>例如在掷两个骰子的随机试验中，设随机事件 A为“获得的点数和大于 10 ”，</a:t>
            </a:r>
            <a:endParaRPr lang="zh-CN" altLang="en-US"/>
          </a:p>
          <a:p>
            <a:r>
              <a:rPr lang="zh-CN" altLang="en-US"/>
              <a:t>则 A可以由下面 3 个单位事件组成： </a:t>
            </a:r>
            <a:r>
              <a:rPr lang="en-US" altLang="zh-CN"/>
              <a:t>A={(5,6),(6,5),(6,6)}</a:t>
            </a:r>
            <a:endParaRPr lang="zh-CN" altLang="en-US"/>
          </a:p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排列问题</a:t>
            </a:r>
            <a:r>
              <a:rPr lang="en-US" altLang="zh-CN"/>
              <a:t>1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t>随机一个长度为 n的排列 p，求 i在 j的后面的概率</a:t>
            </a:r>
          </a:p>
          <a:p/>
          <a:p>
            <a:r>
              <a:rPr lang="en-US"/>
              <a:t>1/2</a:t>
            </a:r>
          </a:p>
          <a:p/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5" build="p"/>
      <p:bldP spid="3" grpId="1" build="p"/>
      <p:bldP spid="2" grpId="0"/>
      <p:bldP spid="2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排列问题</a:t>
            </a:r>
            <a:r>
              <a:rPr lang="en-US" altLang="zh-CN"/>
              <a:t>2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t>随机一个长度为 n的排列 p，求 </a:t>
            </a:r>
            <a:r>
              <a:rPr lang="en-US"/>
              <a:t>max(p1,p2,...,pi)=pi</a:t>
            </a:r>
            <a:r>
              <a:rPr lang="zh-CN" altLang="en-US"/>
              <a:t>的</a:t>
            </a:r>
            <a:r>
              <a:rPr lang="zh-CN" altLang="en-US"/>
              <a:t>概率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1/</a:t>
            </a:r>
            <a:r>
              <a:rPr lang="en-US" altLang="zh-CN"/>
              <a:t>i</a:t>
            </a:r>
            <a:endParaRPr lang="en-US" altLang="zh-CN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5" build="p"/>
      <p:bldP spid="3" grpI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排列问题</a:t>
            </a:r>
            <a:r>
              <a:rPr lang="en-US" altLang="zh-CN"/>
              <a:t>3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t>随机一个长度为 n的排列 p，求</a:t>
            </a:r>
            <a:r>
              <a:rPr lang="zh-CN"/>
              <a:t>满足</a:t>
            </a:r>
            <a:r>
              <a:rPr lang="en-US"/>
              <a:t>max(p1,p2,...,pi)=pi</a:t>
            </a:r>
            <a:r>
              <a:rPr lang="zh-CN" altLang="en-US"/>
              <a:t>的</a:t>
            </a:r>
            <a:r>
              <a:rPr lang="en-US" altLang="zh-CN"/>
              <a:t>i</a:t>
            </a:r>
            <a:r>
              <a:rPr lang="zh-CN" altLang="en-US"/>
              <a:t>的个数的</a:t>
            </a:r>
            <a:r>
              <a:rPr lang="zh-CN" altLang="en-US"/>
              <a:t>期望。</a:t>
            </a:r>
            <a:endParaRPr lang="zh-CN" altLang="en-US"/>
          </a:p>
          <a:p>
            <a:endParaRPr lang="en-US" altLang="zh-CN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5" build="p"/>
      <p:bldP spid="3" grpI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排列问题</a:t>
            </a:r>
            <a:r>
              <a:rPr lang="en-US" altLang="zh-CN"/>
              <a:t>4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t>随机一个长度为 n的排列 p，求</a:t>
            </a:r>
            <a:r>
              <a:rPr lang="zh-CN"/>
              <a:t>满足</a:t>
            </a:r>
            <a:r>
              <a:rPr lang="en-US"/>
              <a:t>max(p1,p2,...,pi)=pi</a:t>
            </a:r>
            <a:r>
              <a:rPr lang="zh-CN" altLang="en-US"/>
              <a:t>的</a:t>
            </a:r>
            <a:r>
              <a:rPr lang="en-US" altLang="zh-CN"/>
              <a:t>i</a:t>
            </a:r>
            <a:r>
              <a:rPr lang="zh-CN" altLang="en-US"/>
              <a:t>的个数的平方</a:t>
            </a:r>
            <a:r>
              <a:rPr lang="zh-CN" altLang="en-US"/>
              <a:t>的期望。</a:t>
            </a:r>
            <a:endParaRPr lang="zh-CN" altLang="en-US"/>
          </a:p>
          <a:p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7870" y="2413000"/>
            <a:ext cx="2895600" cy="26670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5" build="p"/>
      <p:bldP spid="3" grpI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排列问题</a:t>
            </a:r>
            <a:r>
              <a:rPr lang="en-US" altLang="zh-CN"/>
              <a:t>5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t>随机一个长度为 n的排列 p，求它包含 w[1…m]作为子序列/连续子序列的概率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1045" y="2499995"/>
            <a:ext cx="11003915" cy="273939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5" build="p"/>
      <p:bldP spid="3" grpI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练习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>
                <a:sym typeface="+mn-ea"/>
              </a:rPr>
              <a:t>T1. </a:t>
            </a:r>
            <a:r>
              <a:rPr>
                <a:sym typeface="+mn-ea"/>
              </a:rPr>
              <a:t>有 n堆石头，第 i堆个数为 a[i]，每次随机选一个石头然后把</a:t>
            </a:r>
            <a:r>
              <a:rPr lang="zh-CN">
                <a:sym typeface="+mn-ea"/>
              </a:rPr>
              <a:t>它</a:t>
            </a:r>
            <a:r>
              <a:rPr>
                <a:sym typeface="+mn-ea"/>
              </a:rPr>
              <a:t>扔了，求第 1堆石头期望第几次被扔</a:t>
            </a:r>
            <a:r>
              <a:rPr lang="zh-CN">
                <a:sym typeface="+mn-ea"/>
              </a:rPr>
              <a:t>完。</a:t>
            </a:r>
            <a:endParaRPr lang="zh-CN">
              <a:sym typeface="+mn-ea"/>
            </a:endParaRPr>
          </a:p>
          <a:p>
            <a:r>
              <a:rPr lang="en-US">
                <a:sym typeface="+mn-ea"/>
              </a:rPr>
              <a:t>T2. </a:t>
            </a:r>
            <a:r>
              <a:rPr>
                <a:sym typeface="+mn-ea"/>
              </a:rPr>
              <a:t>有 n堆石头，第 i堆个数为 a[i]，每次随机选一个石头然后把</a:t>
            </a:r>
            <a:r>
              <a:rPr lang="zh-CN">
                <a:sym typeface="+mn-ea"/>
              </a:rPr>
              <a:t>它所在的一整堆石头都</a:t>
            </a:r>
            <a:r>
              <a:rPr>
                <a:sym typeface="+mn-ea"/>
              </a:rPr>
              <a:t>扔了，求第1堆石头期望第几次被扔</a:t>
            </a:r>
            <a:r>
              <a:rPr lang="zh-CN">
                <a:sym typeface="+mn-ea"/>
              </a:rPr>
              <a:t>完。</a:t>
            </a:r>
            <a:endParaRPr lang="zh-CN">
              <a:sym typeface="+mn-ea"/>
            </a:endParaRPr>
          </a:p>
          <a:p>
            <a:r>
              <a:rPr lang="en-US" altLang="zh-CN"/>
              <a:t>T3. </a:t>
            </a:r>
            <a:r>
              <a:rPr lang="zh-CN"/>
              <a:t>随机一个长度为 n的01串，每个位置是 1的概率是 p，定义 X是每段连续的 1 的长度的平方之和，求E[X]</a:t>
            </a:r>
            <a:endParaRPr lang="zh-CN"/>
          </a:p>
          <a:p>
            <a:r>
              <a:rPr lang="en-US" altLang="zh-CN"/>
              <a:t>T4. 给一个序列，每次随机删除一个元素，问 </a:t>
            </a:r>
            <a:r>
              <a:rPr lang="zh-CN"/>
              <a:t>i和 j</a:t>
            </a:r>
            <a:r>
              <a:rPr lang="en-US" altLang="zh-CN"/>
              <a:t> </a:t>
            </a:r>
            <a:r>
              <a:rPr lang="zh-CN"/>
              <a:t>在过程中相邻的概率</a:t>
            </a:r>
            <a:endParaRPr lang="zh-CN"/>
          </a:p>
          <a:p>
            <a:r>
              <a:rPr lang="en-US" altLang="zh-CN"/>
              <a:t>T5. </a:t>
            </a:r>
            <a:r>
              <a:rPr lang="zh-CN" altLang="en-US">
                <a:sym typeface="+mn-ea"/>
              </a:rPr>
              <a:t>给定一棵树，将他的边随机一个顺序后依次插入，求 u,v 期望什么时候连通。</a:t>
            </a:r>
            <a:endParaRPr lang="zh-CN" altLang="en-US">
              <a:sym typeface="+mn-ea"/>
            </a:endParaRPr>
          </a:p>
          <a:p>
            <a:r>
              <a:rPr lang="en-US" altLang="zh-CN"/>
              <a:t>T6. 给 </a:t>
            </a:r>
            <a:r>
              <a:rPr lang="zh-CN"/>
              <a:t>1…n这 n个数，每次随机选择一个还在的数并且删掉他的所有倍数，求期望几次删完</a:t>
            </a:r>
            <a:endParaRPr lang="zh-CN"/>
          </a:p>
          <a:p>
            <a:endParaRPr lang="zh-CN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5" build="p"/>
      <p:bldP spid="3" grpI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T3</a:t>
            </a:r>
            <a:r>
              <a:rPr lang="zh-CN" altLang="en-US"/>
              <a:t>答案</a:t>
            </a:r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08330" y="1483360"/>
            <a:ext cx="10665460" cy="290576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T4</a:t>
            </a:r>
            <a:r>
              <a:rPr lang="zh-CN" altLang="en-US"/>
              <a:t>答案</a:t>
            </a:r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08330" y="1577340"/>
            <a:ext cx="10065385" cy="213106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T5</a:t>
            </a:r>
            <a:r>
              <a:rPr lang="zh-CN" altLang="en-US"/>
              <a:t>答案</a:t>
            </a:r>
            <a:endParaRPr lang="zh-CN" altLang="en-US"/>
          </a:p>
        </p:txBody>
      </p:sp>
      <p:pic>
        <p:nvPicPr>
          <p:cNvPr id="5" name="内容占位符 4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62940" y="1668780"/>
            <a:ext cx="9779000" cy="283083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T6</a:t>
            </a:r>
            <a:r>
              <a:rPr lang="zh-CN" altLang="en-US"/>
              <a:t>答案</a:t>
            </a:r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821055" y="1592580"/>
            <a:ext cx="10206355" cy="35921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和事件、积</a:t>
            </a:r>
            <a:r>
              <a:rPr lang="zh-CN" altLang="en-US">
                <a:sym typeface="+mn-ea"/>
              </a:rPr>
              <a:t>事件</a:t>
            </a:r>
            <a:endParaRPr lang="zh-CN" altLang="en-US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因为事件在一定程度上是以集合的含义定义的，因此可以把事件当作集合来对待。</a:t>
            </a:r>
            <a:endParaRPr lang="zh-CN" altLang="en-US"/>
          </a:p>
          <a:p>
            <a:r>
              <a:rPr lang="zh-CN" altLang="en-US"/>
              <a:t>和事件：相当于 并集 。若干个事件中只要其中之一发生，就算发生了它们的和事件。</a:t>
            </a:r>
            <a:endParaRPr lang="zh-CN" altLang="en-US"/>
          </a:p>
          <a:p>
            <a:r>
              <a:rPr lang="zh-CN" altLang="en-US"/>
              <a:t>积事件：相当于 交集 。若干个事件必须全部发生，才算发生了它们的积事件。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期望线性性题目</a:t>
            </a:r>
            <a:r>
              <a:rPr lang="en-US" altLang="zh-CN"/>
              <a:t>1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 altLang="zh-CN"/>
              <a:t>T1. 给定 n个硬币，第 i个硬币的价值为 w[i]，每次随机取走一个硬币，获得的收益是左右两个硬币的价值的乘积，n</a:t>
            </a:r>
            <a:r>
              <a:rPr lang="zh-CN" altLang="en-US"/>
              <a:t>次取完所有硬币，</a:t>
            </a:r>
            <a:r>
              <a:rPr lang="en-US" altLang="zh-CN"/>
              <a:t>求期望总价值.</a:t>
            </a:r>
            <a:endParaRPr lang="en-US" altLang="zh-CN"/>
          </a:p>
          <a:p>
            <a:r>
              <a:rPr lang="zh-CN" altLang="en-US"/>
              <a:t>如果周围只有</a:t>
            </a:r>
            <a:r>
              <a:rPr lang="en-US" altLang="zh-CN"/>
              <a:t>1</a:t>
            </a:r>
            <a:r>
              <a:rPr lang="zh-CN" altLang="en-US"/>
              <a:t>个硬币，价值</a:t>
            </a:r>
            <a:r>
              <a:rPr lang="zh-CN" altLang="en-US"/>
              <a:t>是？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8330" y="2816225"/>
            <a:ext cx="9874250" cy="245046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期望线性性题目</a:t>
            </a:r>
            <a:r>
              <a:rPr lang="en-US" altLang="zh-CN"/>
              <a:t>2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 altLang="zh-CN"/>
              <a:t>T2.</a:t>
            </a:r>
            <a:r>
              <a:t>有 N 个数 a[1…N]，每次等概率选出两个数，然后合并成⼀一个新的数放回来，得到的收益是新的数的值，求总收益的期望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3275" y="2554605"/>
            <a:ext cx="4831080" cy="348932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期望线性性题目</a:t>
            </a:r>
            <a:r>
              <a:rPr lang="en-US" altLang="zh-CN"/>
              <a:t>3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zh-CN" altLang="en-US"/>
              <a:t>给定一个数列</a:t>
            </a:r>
            <a:r>
              <a:rPr lang="en-US" altLang="zh-CN"/>
              <a:t>W[1...N],</a:t>
            </a:r>
            <a:r>
              <a:rPr lang="zh-CN" altLang="en-US"/>
              <a:t>随机一个排列</a:t>
            </a:r>
            <a:r>
              <a:rPr lang="en-US" altLang="zh-CN"/>
              <a:t>H</a:t>
            </a:r>
            <a:r>
              <a:rPr lang="zh-CN" altLang="en-US"/>
              <a:t>，如果</a:t>
            </a:r>
            <a:r>
              <a:rPr lang="en-US" altLang="zh-CN"/>
              <a:t>H[i]</a:t>
            </a:r>
            <a:r>
              <a:rPr lang="zh-CN" altLang="en-US"/>
              <a:t>比</a:t>
            </a:r>
            <a:r>
              <a:rPr lang="en-US" altLang="zh-CN"/>
              <a:t>H[i-1]</a:t>
            </a:r>
            <a:r>
              <a:rPr lang="zh-CN" altLang="en-US"/>
              <a:t>和</a:t>
            </a:r>
            <a:r>
              <a:rPr lang="en-US" altLang="zh-CN"/>
              <a:t>H[i+1]</a:t>
            </a:r>
            <a:r>
              <a:rPr lang="zh-CN" altLang="en-US"/>
              <a:t>都大，就获得</a:t>
            </a:r>
            <a:r>
              <a:rPr lang="en-US" altLang="zh-CN"/>
              <a:t>W[i]</a:t>
            </a:r>
            <a:r>
              <a:rPr lang="zh-CN" altLang="en-US"/>
              <a:t>的收益，求期望</a:t>
            </a:r>
            <a:r>
              <a:rPr lang="zh-CN" altLang="en-US"/>
              <a:t>收益。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635" y="2650490"/>
            <a:ext cx="10203815" cy="24384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期望线性性题目</a:t>
            </a:r>
            <a:r>
              <a:rPr lang="en-US" altLang="zh-CN"/>
              <a:t>4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t>给出一棵树，一开始每个点都是白的，每次选一个白点将他子树里所有点染黑，求期望几次染黑整个树</a:t>
            </a:r>
          </a:p>
          <a:p/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8815" y="2628900"/>
            <a:ext cx="8739505" cy="315087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期望线性性题目</a:t>
            </a:r>
            <a:r>
              <a:rPr lang="en-US" altLang="zh-CN"/>
              <a:t>5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 altLang="zh-CN"/>
              <a:t>有 N个黑球，M个白球，每次等概率取出一个球（不放回），将取出来的球的颜色写成一个01序列，求 ”01”的期望出现次数</a:t>
            </a:r>
            <a:endParaRPr lang="en-US" altLang="zh-CN"/>
          </a:p>
          <a:p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0725" y="2562860"/>
            <a:ext cx="8020050" cy="329438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LOJ2360 </a:t>
            </a:r>
            <a:r>
              <a:rPr lang="zh-CN" altLang="en-US"/>
              <a:t>换</a:t>
            </a:r>
            <a:r>
              <a:rPr lang="zh-CN" altLang="en-US"/>
              <a:t>教室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Deep Dark Forest(树的期望直径)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zh-CN" altLang="en-US"/>
              <a:t>给出一棵树，其中每条边的长度有 0.5的概率是 1，0.5的概率是 0，求直径的期望。</a:t>
            </a:r>
            <a:r>
              <a:rPr lang="en-US" altLang="zh-CN"/>
              <a:t> n&lt;=200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2200" y="2484120"/>
            <a:ext cx="3552825" cy="352425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球</a:t>
            </a:r>
            <a:r>
              <a:rPr lang="zh-CN" altLang="en-US"/>
              <a:t>染色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zh-CN" altLang="en-US"/>
              <a:t>有 n个球，一开始颜⾊是 c</a:t>
            </a:r>
            <a:r>
              <a:rPr lang="en-US" altLang="zh-CN"/>
              <a:t>[1..n]</a:t>
            </a:r>
            <a:r>
              <a:rPr lang="zh-CN" altLang="en-US"/>
              <a:t>，每次随机一对数</a:t>
            </a:r>
            <a:r>
              <a:rPr lang="en-US" altLang="zh-CN"/>
              <a:t>(i,j)</a:t>
            </a:r>
            <a:r>
              <a:rPr lang="zh-CN" altLang="en-US"/>
              <a:t>，然后令</a:t>
            </a:r>
            <a:r>
              <a:rPr lang="en-US" altLang="zh-CN"/>
              <a:t>c[j]=c[i]</a:t>
            </a:r>
            <a:r>
              <a:rPr lang="zh-CN" altLang="en-US"/>
              <a:t>，求让</a:t>
            </a:r>
            <a:r>
              <a:rPr lang="en-US" altLang="zh-CN"/>
              <a:t>c</a:t>
            </a:r>
            <a:r>
              <a:rPr lang="zh-CN" altLang="en-US"/>
              <a:t>全部相同的期望步数。</a:t>
            </a:r>
            <a:r>
              <a:rPr lang="en-US" altLang="zh-CN"/>
              <a:t> n&lt;=1e6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8330" y="2667000"/>
            <a:ext cx="6968490" cy="38487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拓扑</a:t>
            </a:r>
            <a:r>
              <a:rPr lang="zh-CN" altLang="en-US"/>
              <a:t>排序</a:t>
            </a:r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08330" y="1577340"/>
            <a:ext cx="9572625" cy="221805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概率空间</a:t>
            </a:r>
            <a:r>
              <a:rPr lang="en-US" altLang="zh-CN"/>
              <a:t> </a:t>
            </a:r>
            <a:r>
              <a:rPr lang="zh-CN" altLang="en-US"/>
              <a:t>公理化定义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zh-CN" altLang="en-US"/>
              <a:t>设 E为随机试验， S为它的样本空间（事件空间的同义词）。</a:t>
            </a:r>
            <a:endParaRPr lang="zh-CN" altLang="en-US"/>
          </a:p>
          <a:p>
            <a:r>
              <a:rPr lang="zh-CN" altLang="en-US"/>
              <a:t>对于 E</a:t>
            </a:r>
            <a:r>
              <a:rPr lang="en-US" altLang="zh-CN"/>
              <a:t> </a:t>
            </a:r>
            <a:r>
              <a:rPr lang="zh-CN" altLang="en-US"/>
              <a:t>的每一个事件 A赋予一个实数，记为</a:t>
            </a:r>
            <a:r>
              <a:rPr lang="en-US" altLang="zh-CN"/>
              <a:t> P(A)</a:t>
            </a:r>
            <a:r>
              <a:rPr lang="zh-CN" altLang="en-US"/>
              <a:t>。</a:t>
            </a:r>
            <a:endParaRPr lang="zh-CN" altLang="en-US"/>
          </a:p>
          <a:p>
            <a:r>
              <a:rPr lang="zh-CN" altLang="en-US"/>
              <a:t>这里 </a:t>
            </a:r>
            <a:r>
              <a:rPr lang="en-US" altLang="zh-CN"/>
              <a:t>P(A)</a:t>
            </a:r>
            <a:r>
              <a:rPr lang="zh-CN" altLang="en-US"/>
              <a:t> 是一个集合从实数的映射， 满足</a:t>
            </a:r>
            <a:r>
              <a:rPr lang="zh-CN" altLang="en-US"/>
              <a:t>以下公理：</a:t>
            </a:r>
            <a:endParaRPr lang="zh-CN" altLang="en-US"/>
          </a:p>
          <a:p>
            <a:r>
              <a:rPr lang="en-US" altLang="zh-CN"/>
              <a:t>1. </a:t>
            </a:r>
            <a:r>
              <a:rPr lang="zh-CN" altLang="en-US"/>
              <a:t>非负性</a:t>
            </a:r>
            <a:r>
              <a:rPr lang="en-US" altLang="zh-CN"/>
              <a:t>  0&lt;=P(A)&lt;=1</a:t>
            </a:r>
            <a:endParaRPr lang="en-US" altLang="zh-CN"/>
          </a:p>
          <a:p>
            <a:r>
              <a:rPr lang="en-US" altLang="zh-CN"/>
              <a:t>2. </a:t>
            </a:r>
            <a:r>
              <a:rPr lang="zh-CN" altLang="en-US"/>
              <a:t>规范性</a:t>
            </a:r>
            <a:r>
              <a:rPr lang="en-US" altLang="zh-CN"/>
              <a:t>  </a:t>
            </a:r>
            <a:r>
              <a:rPr lang="en-US" altLang="zh-CN"/>
              <a:t>P(S)=1</a:t>
            </a:r>
            <a:endParaRPr lang="en-US" altLang="zh-CN"/>
          </a:p>
          <a:p>
            <a:r>
              <a:rPr lang="en-US" altLang="zh-CN"/>
              <a:t>3. </a:t>
            </a:r>
            <a:r>
              <a:rPr lang="zh-CN" altLang="en-US"/>
              <a:t>可加性</a:t>
            </a:r>
            <a:r>
              <a:rPr lang="en-US" altLang="zh-CN"/>
              <a:t> </a:t>
            </a:r>
            <a:r>
              <a:rPr lang="zh-CN" altLang="en-US"/>
              <a:t>若</a:t>
            </a:r>
            <a:r>
              <a:rPr lang="en-US" altLang="zh-CN"/>
              <a:t> A∩B=∅</a:t>
            </a:r>
            <a:r>
              <a:rPr lang="zh-CN" altLang="en-US"/>
              <a:t>，则</a:t>
            </a:r>
            <a:r>
              <a:rPr lang="en-US" altLang="zh-CN"/>
              <a:t>P(A∪B)=P(A)+P(B).</a:t>
            </a:r>
            <a:endParaRPr lang="en-US" altLang="zh-CN"/>
          </a:p>
          <a:p>
            <a:endParaRPr lang="en-US" altLang="zh-CN"/>
          </a:p>
          <a:p>
            <a:r>
              <a:rPr lang="zh-CN" altLang="en-US"/>
              <a:t>我们称</a:t>
            </a:r>
            <a:r>
              <a:rPr lang="en-US" altLang="zh-CN"/>
              <a:t> (S,P)</a:t>
            </a:r>
            <a:r>
              <a:rPr lang="zh-CN" altLang="en-US"/>
              <a:t>为概率</a:t>
            </a:r>
            <a:r>
              <a:rPr lang="zh-CN" altLang="en-US"/>
              <a:t>空间。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计算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广义加法公式，</a:t>
            </a:r>
            <a:r>
              <a:rPr lang="en-US" altLang="zh-CN"/>
              <a:t>P(A∪B)=P(A)+P(B)-P(A∩B)</a:t>
            </a:r>
            <a:endParaRPr lang="en-US" altLang="zh-CN"/>
          </a:p>
          <a:p>
            <a:r>
              <a:rPr lang="zh-CN" altLang="en-US"/>
              <a:t>条件概率</a:t>
            </a:r>
            <a:r>
              <a:rPr lang="en-US" altLang="zh-CN"/>
              <a:t>  A</a:t>
            </a:r>
            <a:r>
              <a:rPr lang="zh-CN" altLang="en-US"/>
              <a:t>发生前提下</a:t>
            </a:r>
            <a:r>
              <a:rPr lang="en-US" altLang="zh-CN"/>
              <a:t>B</a:t>
            </a:r>
            <a:r>
              <a:rPr lang="zh-CN" altLang="en-US"/>
              <a:t>发生的概率</a:t>
            </a:r>
            <a:r>
              <a:rPr lang="en-US" altLang="zh-CN"/>
              <a:t> P(B|A)=P(AB)/P(A)</a:t>
            </a:r>
            <a:endParaRPr lang="en-US" altLang="zh-CN"/>
          </a:p>
          <a:p>
            <a:r>
              <a:rPr lang="zh-CN" altLang="en-US"/>
              <a:t>乘法公式</a:t>
            </a:r>
            <a:r>
              <a:rPr lang="en-US" altLang="zh-CN"/>
              <a:t> P(AB)=P(A)P(A|B)=P(B)P(A|B)</a:t>
            </a:r>
            <a:endParaRPr lang="en-US" altLang="zh-CN"/>
          </a:p>
          <a:p>
            <a:r>
              <a:rPr lang="zh-CN" altLang="en-US"/>
              <a:t>全概率公式</a:t>
            </a:r>
            <a:r>
              <a:rPr lang="en-US" altLang="zh-CN"/>
              <a:t> </a:t>
            </a:r>
            <a:r>
              <a:rPr lang="zh-CN" altLang="en-US"/>
              <a:t>若事件</a:t>
            </a:r>
            <a:r>
              <a:rPr lang="en-US" altLang="zh-CN"/>
              <a:t>A1,A2,...,An</a:t>
            </a:r>
            <a:r>
              <a:rPr lang="zh-CN" altLang="en-US"/>
              <a:t>构成一组完备的事件且概率都为正，且</a:t>
            </a:r>
            <a:r>
              <a:rPr lang="en-US" altLang="zh-CN"/>
              <a:t>Ai</a:t>
            </a:r>
            <a:r>
              <a:rPr lang="en-US" altLang="zh-CN">
                <a:sym typeface="+mn-ea"/>
              </a:rPr>
              <a:t>∩Aj=∅,S</a:t>
            </a:r>
            <a:r>
              <a:rPr lang="en-US" altLang="zh-CN">
                <a:sym typeface="+mn-ea"/>
              </a:rPr>
              <a:t>um(P(Ai))=1,</a:t>
            </a:r>
            <a:endParaRPr lang="en-US" altLang="zh-CN">
              <a:sym typeface="+mn-ea"/>
            </a:endParaRPr>
          </a:p>
          <a:p>
            <a:r>
              <a:rPr lang="zh-CN" altLang="en-US">
                <a:sym typeface="+mn-ea"/>
              </a:rPr>
              <a:t>则</a:t>
            </a:r>
            <a:r>
              <a:rPr lang="en-US" altLang="zh-CN">
                <a:sym typeface="+mn-ea"/>
              </a:rPr>
              <a:t>P(B)=sum P(B|Ai)P(Ai)</a:t>
            </a:r>
            <a:endParaRPr lang="en-US" altLang="zh-CN">
              <a:sym typeface="+mn-ea"/>
            </a:endParaRPr>
          </a:p>
          <a:p>
            <a:r>
              <a:rPr lang="zh-CN" altLang="en-US">
                <a:sym typeface="+mn-ea"/>
              </a:rPr>
              <a:t>贝叶斯公式</a:t>
            </a:r>
            <a:r>
              <a:rPr lang="en-US" altLang="zh-CN">
                <a:sym typeface="+mn-ea"/>
              </a:rPr>
              <a:t> </a:t>
            </a:r>
            <a:r>
              <a:rPr lang="en-US" altLang="zh-CN">
                <a:sym typeface="+mn-ea"/>
              </a:rPr>
              <a:t>P(Bi|A) = P(Bi)P(A|Bi) / Sum( P(Bj)P(A|Bj) )</a:t>
            </a:r>
            <a:endParaRPr lang="en-US" altLang="zh-CN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随机变量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zh-CN" altLang="en-US"/>
              <a:t>一个随机变量，是一个取值由随机事件决定的变量。</a:t>
            </a:r>
            <a:endParaRPr lang="zh-CN" altLang="en-US"/>
          </a:p>
          <a:p>
            <a:r>
              <a:rPr lang="zh-CN" altLang="en-US"/>
              <a:t>随机变量是一个从样本空间 S 到实数集 R的映射 </a:t>
            </a:r>
            <a:r>
              <a:rPr lang="en-US" altLang="zh-CN"/>
              <a:t>X</a:t>
            </a:r>
            <a:r>
              <a:rPr lang="zh-CN" altLang="en-US"/>
              <a:t>。</a:t>
            </a:r>
            <a:endParaRPr lang="zh-CN" altLang="en-US"/>
          </a:p>
          <a:p>
            <a:r>
              <a:rPr lang="zh-CN" altLang="en-US"/>
              <a:t>如果 X(A)=α，你可以直观理解为：当随机实验 E取结果 A时，该随机变量取值 α。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期望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离散期望</a:t>
            </a:r>
            <a:r>
              <a:rPr lang="en-US" altLang="zh-CN"/>
              <a:t> E(X) = sum( P(X=i) i) = sum ( X(w) P(w) )</a:t>
            </a:r>
            <a:endParaRPr lang="en-US" altLang="zh-CN"/>
          </a:p>
          <a:p>
            <a:endParaRPr lang="zh-CN" altLang="en-US"/>
          </a:p>
          <a:p>
            <a:r>
              <a:rPr lang="en-US" altLang="zh-CN"/>
              <a:t>E(X+Y) = sumij(P( X=i,Y=j) (i+j) ) = sumij( P(X=i)P(Y=j)(i+j) ) </a:t>
            </a:r>
            <a:endParaRPr lang="en-US" altLang="zh-CN"/>
          </a:p>
          <a:p>
            <a:r>
              <a:rPr lang="en-US" altLang="zh-CN"/>
              <a:t>= sumij(P(X=i)P(Y=j)i ) + sumij(P(X=i)P(Y=j)j) = sumi(P(X=i)i)sumj(P(Y=j)) +...</a:t>
            </a:r>
            <a:endParaRPr lang="en-US" altLang="zh-CN"/>
          </a:p>
          <a:p>
            <a:r>
              <a:rPr lang="en-US" altLang="zh-CN"/>
              <a:t>=sumi(P(X=i)i) + sumj(P(Y=j)j) = E(X)+E(Y)</a:t>
            </a:r>
            <a:endParaRPr lang="en-US" altLang="zh-CN"/>
          </a:p>
          <a:p>
            <a:endParaRPr lang="en-US" altLang="zh-CN"/>
          </a:p>
          <a:p>
            <a:r>
              <a:rPr lang="en-US" altLang="zh-CN"/>
              <a:t>E(X+Y) = sum(  (X(w)+Y(w)) P(w) ) = sum (X(w)P(w) + sum(Y(w)P(w)) = E(X)+E(Y)</a:t>
            </a:r>
            <a:endParaRPr lang="en-US" altLang="zh-CN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常用套路及</a:t>
            </a:r>
            <a:r>
              <a:rPr lang="zh-CN" altLang="en-US"/>
              <a:t>技巧</a:t>
            </a:r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08330" y="1589405"/>
            <a:ext cx="4319905" cy="222059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763905" y="4133850"/>
            <a:ext cx="8797290" cy="1180465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例子</a:t>
            </a:r>
            <a:r>
              <a:rPr lang="en-US" altLang="zh-CN"/>
              <a:t>1 </a:t>
            </a:r>
            <a:r>
              <a:rPr lang="zh-CN" altLang="en-US"/>
              <a:t>最值</a:t>
            </a:r>
            <a:r>
              <a:rPr lang="zh-CN" altLang="en-US"/>
              <a:t>期望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有</a:t>
            </a:r>
            <a:r>
              <a:rPr lang="en-US" altLang="zh-CN"/>
              <a:t> n </a:t>
            </a:r>
            <a:r>
              <a:rPr lang="zh-CN" altLang="en-US"/>
              <a:t>个随机变量</a:t>
            </a:r>
            <a:r>
              <a:rPr lang="en-US" altLang="zh-CN"/>
              <a:t>X1,X2,...,Xn</a:t>
            </a:r>
            <a:r>
              <a:rPr lang="zh-CN" altLang="en-US"/>
              <a:t>，都是从</a:t>
            </a:r>
            <a:r>
              <a:rPr lang="en-US" altLang="zh-CN"/>
              <a:t>[1,S]</a:t>
            </a:r>
            <a:r>
              <a:rPr lang="zh-CN" altLang="en-US"/>
              <a:t>中随机取一个整数，求</a:t>
            </a:r>
            <a:r>
              <a:rPr lang="en-US" altLang="zh-CN"/>
              <a:t>max(X1,X2,...,Xn)</a:t>
            </a:r>
            <a:r>
              <a:rPr lang="zh-CN" altLang="en-US"/>
              <a:t>的</a:t>
            </a:r>
            <a:r>
              <a:rPr lang="zh-CN" altLang="en-US"/>
              <a:t>期望。</a:t>
            </a:r>
            <a:endParaRPr lang="zh-CN" altLang="en-US"/>
          </a:p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8665" y="2689225"/>
            <a:ext cx="7829550" cy="321691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8.xml><?xml version="1.0" encoding="utf-8"?>
<p:tagLst xmlns:p="http://schemas.openxmlformats.org/presentationml/2006/main">
  <p:tag name="KSO_WM_BEAUTIFY_FLAG" val=""/>
</p:tagLst>
</file>

<file path=ppt/tags/tag10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COMMONDATA" val="eyJoZGlkIjoiYTlkZjFkN2MxMGJjN2NjYjE4MDYwMGY3Zjc0OTBjNmQifQ==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2.xml><?xml version="1.0" encoding="utf-8"?>
<p:tagLst xmlns:p="http://schemas.openxmlformats.org/presentationml/2006/main">
  <p:tag name="KSO_WM_BEAUTIFY_FLAG" val=""/>
</p:tagLst>
</file>

<file path=ppt/tags/tag9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4.xml><?xml version="1.0" encoding="utf-8"?>
<p:tagLst xmlns:p="http://schemas.openxmlformats.org/presentationml/2006/main">
  <p:tag name="KSO_WM_BEAUTIFY_FLAG" val=""/>
</p:tagLst>
</file>

<file path=ppt/tags/tag9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6.xml><?xml version="1.0" encoding="utf-8"?>
<p:tagLst xmlns:p="http://schemas.openxmlformats.org/presentationml/2006/main">
  <p:tag name="KSO_WM_BEAUTIFY_FLAG" val=""/>
</p:tagLst>
</file>

<file path=ppt/tags/tag9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8.xml><?xml version="1.0" encoding="utf-8"?>
<p:tagLst xmlns:p="http://schemas.openxmlformats.org/presentationml/2006/main">
  <p:tag name="KSO_WM_BEAUTIFY_FLAG" val=""/>
</p:tagLst>
</file>

<file path=ppt/tags/tag9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2893</Words>
  <Application>WPS 演示</Application>
  <PresentationFormat>宽屏</PresentationFormat>
  <Paragraphs>188</Paragraphs>
  <Slides>38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38</vt:i4>
      </vt:variant>
    </vt:vector>
  </HeadingPairs>
  <TitlesOfParts>
    <vt:vector size="46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游走问题4</vt:lpstr>
      <vt:lpstr>游走问题5</vt:lpstr>
      <vt:lpstr>游走问题4</vt:lpstr>
      <vt:lpstr>全发生问题</vt:lpstr>
      <vt:lpstr>排列问题</vt:lpstr>
      <vt:lpstr>排列问题</vt:lpstr>
      <vt:lpstr>排列问题</vt:lpstr>
      <vt:lpstr>排列问题4</vt:lpstr>
      <vt:lpstr>排列问题4</vt:lpstr>
      <vt:lpstr>PowerPoint 演示文稿</vt:lpstr>
      <vt:lpstr>PowerPoint 演示文稿</vt:lpstr>
      <vt:lpstr>PowerPoint 演示文稿</vt:lpstr>
      <vt:lpstr>T5答案</vt:lpstr>
      <vt:lpstr>PowerPoint 演示文稿</vt:lpstr>
      <vt:lpstr>期望线性性题目1</vt:lpstr>
      <vt:lpstr>期望线性性题目1</vt:lpstr>
      <vt:lpstr>期望线性性题目1</vt:lpstr>
      <vt:lpstr>期望线性性题目1</vt:lpstr>
      <vt:lpstr>PowerPoint 演示文稿</vt:lpstr>
      <vt:lpstr>OI例题 LOJ2360 换教室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梁泽贤</cp:lastModifiedBy>
  <cp:revision>174</cp:revision>
  <dcterms:created xsi:type="dcterms:W3CDTF">2019-06-19T02:08:00Z</dcterms:created>
  <dcterms:modified xsi:type="dcterms:W3CDTF">2023-10-23T11:54:05Z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2052-12.1.0.15398</vt:lpwstr>
  </property>
  <property fmtid="{D5CDD505-2E9C-101B-9397-08002B2CF9AE}" pid="3" name="ICV">
    <vt:lpwstr>D8B304E099D14D86BE3B5420A1BF85D7_11</vt:lpwstr>
  </property>
</Properties>
</file>